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7"/>
  </p:notesMasterIdLst>
  <p:handoutMasterIdLst>
    <p:handoutMasterId r:id="rId38"/>
  </p:handoutMasterIdLst>
  <p:sldIdLst>
    <p:sldId id="299" r:id="rId5"/>
    <p:sldId id="351" r:id="rId6"/>
    <p:sldId id="342" r:id="rId7"/>
    <p:sldId id="368" r:id="rId8"/>
    <p:sldId id="301" r:id="rId9"/>
    <p:sldId id="340" r:id="rId10"/>
    <p:sldId id="366" r:id="rId11"/>
    <p:sldId id="352" r:id="rId12"/>
    <p:sldId id="341" r:id="rId13"/>
    <p:sldId id="344" r:id="rId14"/>
    <p:sldId id="345" r:id="rId15"/>
    <p:sldId id="346" r:id="rId16"/>
    <p:sldId id="347" r:id="rId17"/>
    <p:sldId id="348" r:id="rId18"/>
    <p:sldId id="349" r:id="rId19"/>
    <p:sldId id="353" r:id="rId20"/>
    <p:sldId id="320" r:id="rId21"/>
    <p:sldId id="354" r:id="rId22"/>
    <p:sldId id="337" r:id="rId23"/>
    <p:sldId id="355" r:id="rId24"/>
    <p:sldId id="362" r:id="rId25"/>
    <p:sldId id="367" r:id="rId26"/>
    <p:sldId id="357" r:id="rId27"/>
    <p:sldId id="358" r:id="rId28"/>
    <p:sldId id="363" r:id="rId29"/>
    <p:sldId id="356" r:id="rId30"/>
    <p:sldId id="359" r:id="rId31"/>
    <p:sldId id="360" r:id="rId32"/>
    <p:sldId id="361" r:id="rId33"/>
    <p:sldId id="364" r:id="rId34"/>
    <p:sldId id="365" r:id="rId35"/>
    <p:sldId id="332" r:id="rId36"/>
  </p:sldIdLst>
  <p:sldSz cx="9144000" cy="5715000" type="screen16x10"/>
  <p:notesSz cx="6858000" cy="9144000"/>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20B7E-B90D-4A7D-BD68-80A073CDD11D}">
          <p14:sldIdLst>
            <p14:sldId id="299"/>
          </p14:sldIdLst>
        </p14:section>
        <p14:section name="Intro" id="{428E58F4-C4D7-4751-9F3E-F22450562EAD}">
          <p14:sldIdLst>
            <p14:sldId id="351"/>
            <p14:sldId id="342"/>
            <p14:sldId id="368"/>
            <p14:sldId id="301"/>
            <p14:sldId id="340"/>
            <p14:sldId id="366"/>
          </p14:sldIdLst>
        </p14:section>
        <p14:section name="Z-Curve" id="{56557E1C-A7D8-45F7-9FDF-9FCCD14AEA21}">
          <p14:sldIdLst>
            <p14:sldId id="352"/>
            <p14:sldId id="341"/>
            <p14:sldId id="344"/>
            <p14:sldId id="345"/>
            <p14:sldId id="346"/>
            <p14:sldId id="347"/>
            <p14:sldId id="348"/>
            <p14:sldId id="349"/>
          </p14:sldIdLst>
        </p14:section>
        <p14:section name="Project Goals" id="{3B605DF8-0FDB-4BB9-BECD-85B7DC6632CD}">
          <p14:sldIdLst>
            <p14:sldId id="353"/>
            <p14:sldId id="320"/>
            <p14:sldId id="354"/>
            <p14:sldId id="337"/>
            <p14:sldId id="355"/>
            <p14:sldId id="362"/>
            <p14:sldId id="367"/>
            <p14:sldId id="357"/>
            <p14:sldId id="358"/>
            <p14:sldId id="363"/>
            <p14:sldId id="356"/>
            <p14:sldId id="359"/>
            <p14:sldId id="360"/>
            <p14:sldId id="361"/>
            <p14:sldId id="364"/>
            <p14:sldId id="365"/>
            <p14:sldId id="332"/>
          </p14:sldIdLst>
        </p14:section>
      </p14:sectionLst>
    </p:ext>
    <p:ext uri="{EFAFB233-063F-42B5-8137-9DF3F51BA10A}">
      <p15:sldGuideLst xmlns:p15="http://schemas.microsoft.com/office/powerpoint/2012/main">
        <p15:guide id="1" orient="horz" pos="1800">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CE"/>
    <a:srgbClr val="0C94B7"/>
    <a:srgbClr val="119F7A"/>
    <a:srgbClr val="E7EFF7"/>
    <a:srgbClr val="CBDDEF"/>
    <a:srgbClr val="0096D3"/>
    <a:srgbClr val="41B4CE"/>
    <a:srgbClr val="73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EDC-C863-4E7F-8C23-A24DB9063071}" v="294" dt="2024-10-31T09:14:13.685"/>
  </p1510:revLst>
</p1510:revInfo>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186" autoAdjust="0"/>
  </p:normalViewPr>
  <p:slideViewPr>
    <p:cSldViewPr snapToGrid="0" showGuides="1">
      <p:cViewPr>
        <p:scale>
          <a:sx n="125" d="100"/>
          <a:sy n="125" d="100"/>
        </p:scale>
        <p:origin x="1459" y="653"/>
      </p:cViewPr>
      <p:guideLst>
        <p:guide orient="horz" pos="1800"/>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dt, Julian" userId="489de3fc-1896-4a52-8b7b-d7a3bd337ffc" providerId="ADAL" clId="{07490EDC-C863-4E7F-8C23-A24DB9063071}"/>
    <pc:docChg chg="custSel addSld delSld modSld sldOrd modSection">
      <pc:chgData name="Quandt, Julian" userId="489de3fc-1896-4a52-8b7b-d7a3bd337ffc" providerId="ADAL" clId="{07490EDC-C863-4E7F-8C23-A24DB9063071}" dt="2024-10-31T09:14:13.685" v="1088" actId="20577"/>
      <pc:docMkLst>
        <pc:docMk/>
      </pc:docMkLst>
      <pc:sldChg chg="mod ord modShow">
        <pc:chgData name="Quandt, Julian" userId="489de3fc-1896-4a52-8b7b-d7a3bd337ffc" providerId="ADAL" clId="{07490EDC-C863-4E7F-8C23-A24DB9063071}" dt="2024-10-29T12:22:28.828" v="8" actId="729"/>
        <pc:sldMkLst>
          <pc:docMk/>
          <pc:sldMk cId="1401419760" sldId="301"/>
        </pc:sldMkLst>
      </pc:sldChg>
      <pc:sldChg chg="mod ord modShow">
        <pc:chgData name="Quandt, Julian" userId="489de3fc-1896-4a52-8b7b-d7a3bd337ffc" providerId="ADAL" clId="{07490EDC-C863-4E7F-8C23-A24DB9063071}" dt="2024-10-29T12:25:05.583" v="28" actId="729"/>
        <pc:sldMkLst>
          <pc:docMk/>
          <pc:sldMk cId="1460584298" sldId="306"/>
        </pc:sldMkLst>
      </pc:sldChg>
      <pc:sldChg chg="mod modShow">
        <pc:chgData name="Quandt, Julian" userId="489de3fc-1896-4a52-8b7b-d7a3bd337ffc" providerId="ADAL" clId="{07490EDC-C863-4E7F-8C23-A24DB9063071}" dt="2024-10-29T12:19:27.409" v="3" actId="729"/>
        <pc:sldMkLst>
          <pc:docMk/>
          <pc:sldMk cId="260300349" sldId="307"/>
        </pc:sldMkLst>
      </pc:sldChg>
      <pc:sldChg chg="modSp modAnim">
        <pc:chgData name="Quandt, Julian" userId="489de3fc-1896-4a52-8b7b-d7a3bd337ffc" providerId="ADAL" clId="{07490EDC-C863-4E7F-8C23-A24DB9063071}" dt="2024-10-31T09:14:13.685" v="1088" actId="20577"/>
        <pc:sldMkLst>
          <pc:docMk/>
          <pc:sldMk cId="1541050531" sldId="313"/>
        </pc:sldMkLst>
        <pc:spChg chg="mod">
          <ac:chgData name="Quandt, Julian" userId="489de3fc-1896-4a52-8b7b-d7a3bd337ffc" providerId="ADAL" clId="{07490EDC-C863-4E7F-8C23-A24DB9063071}" dt="2024-10-31T09:14:13.685" v="1088" actId="20577"/>
          <ac:spMkLst>
            <pc:docMk/>
            <pc:sldMk cId="1541050531" sldId="313"/>
            <ac:spMk id="9" creationId="{01E43D66-2EB9-FCA7-3FA9-1C38F209E445}"/>
          </ac:spMkLst>
        </pc:spChg>
      </pc:sldChg>
      <pc:sldChg chg="addSp delSp modSp mod modShow">
        <pc:chgData name="Quandt, Julian" userId="489de3fc-1896-4a52-8b7b-d7a3bd337ffc" providerId="ADAL" clId="{07490EDC-C863-4E7F-8C23-A24DB9063071}" dt="2024-10-31T09:10:00.367" v="973" actId="20577"/>
        <pc:sldMkLst>
          <pc:docMk/>
          <pc:sldMk cId="3252612644" sldId="319"/>
        </pc:sldMkLst>
        <pc:spChg chg="mod">
          <ac:chgData name="Quandt, Julian" userId="489de3fc-1896-4a52-8b7b-d7a3bd337ffc" providerId="ADAL" clId="{07490EDC-C863-4E7F-8C23-A24DB9063071}" dt="2024-10-31T08:42:20.480" v="215" actId="20577"/>
          <ac:spMkLst>
            <pc:docMk/>
            <pc:sldMk cId="3252612644" sldId="319"/>
            <ac:spMk id="8" creationId="{A4AF7E37-03C1-35E1-0A8B-3A6844D74F6E}"/>
          </ac:spMkLst>
        </pc:spChg>
        <pc:spChg chg="mod">
          <ac:chgData name="Quandt, Julian" userId="489de3fc-1896-4a52-8b7b-d7a3bd337ffc" providerId="ADAL" clId="{07490EDC-C863-4E7F-8C23-A24DB9063071}" dt="2024-10-31T09:10:00.367" v="973" actId="20577"/>
          <ac:spMkLst>
            <pc:docMk/>
            <pc:sldMk cId="3252612644" sldId="319"/>
            <ac:spMk id="9" creationId="{01E43D66-2EB9-FCA7-3FA9-1C38F209E445}"/>
          </ac:spMkLst>
        </pc:spChg>
        <pc:picChg chg="add del mod modCrop">
          <ac:chgData name="Quandt, Julian" userId="489de3fc-1896-4a52-8b7b-d7a3bd337ffc" providerId="ADAL" clId="{07490EDC-C863-4E7F-8C23-A24DB9063071}" dt="2024-10-31T08:52:00.175" v="447" actId="478"/>
          <ac:picMkLst>
            <pc:docMk/>
            <pc:sldMk cId="3252612644" sldId="319"/>
            <ac:picMk id="3" creationId="{859CA25A-7730-B282-5AFD-A952A0763F03}"/>
          </ac:picMkLst>
        </pc:picChg>
        <pc:picChg chg="add mod">
          <ac:chgData name="Quandt, Julian" userId="489de3fc-1896-4a52-8b7b-d7a3bd337ffc" providerId="ADAL" clId="{07490EDC-C863-4E7F-8C23-A24DB9063071}" dt="2024-10-31T08:52:18.791" v="448" actId="1076"/>
          <ac:picMkLst>
            <pc:docMk/>
            <pc:sldMk cId="3252612644" sldId="319"/>
            <ac:picMk id="5" creationId="{6AABAEF6-A063-C70D-033B-08BECBAEB94F}"/>
          </ac:picMkLst>
        </pc:picChg>
      </pc:sldChg>
      <pc:sldChg chg="modSp mod">
        <pc:chgData name="Quandt, Julian" userId="489de3fc-1896-4a52-8b7b-d7a3bd337ffc" providerId="ADAL" clId="{07490EDC-C863-4E7F-8C23-A24DB9063071}" dt="2024-10-31T09:08:46.891" v="831" actId="20577"/>
        <pc:sldMkLst>
          <pc:docMk/>
          <pc:sldMk cId="2375785272" sldId="325"/>
        </pc:sldMkLst>
        <pc:spChg chg="mod">
          <ac:chgData name="Quandt, Julian" userId="489de3fc-1896-4a52-8b7b-d7a3bd337ffc" providerId="ADAL" clId="{07490EDC-C863-4E7F-8C23-A24DB9063071}" dt="2024-10-31T09:08:46.891" v="831" actId="20577"/>
          <ac:spMkLst>
            <pc:docMk/>
            <pc:sldMk cId="2375785272" sldId="325"/>
            <ac:spMk id="2" creationId="{8D66070A-B3BC-2AAB-363C-2083B6552D31}"/>
          </ac:spMkLst>
        </pc:spChg>
      </pc:sldChg>
      <pc:sldChg chg="mod ord modShow">
        <pc:chgData name="Quandt, Julian" userId="489de3fc-1896-4a52-8b7b-d7a3bd337ffc" providerId="ADAL" clId="{07490EDC-C863-4E7F-8C23-A24DB9063071}" dt="2024-10-29T12:25:05.583" v="28" actId="729"/>
        <pc:sldMkLst>
          <pc:docMk/>
          <pc:sldMk cId="1158590806" sldId="327"/>
        </pc:sldMkLst>
      </pc:sldChg>
      <pc:sldChg chg="modSp mod modShow">
        <pc:chgData name="Quandt, Julian" userId="489de3fc-1896-4a52-8b7b-d7a3bd337ffc" providerId="ADAL" clId="{07490EDC-C863-4E7F-8C23-A24DB9063071}" dt="2024-10-31T09:07:50.792" v="781" actId="20577"/>
        <pc:sldMkLst>
          <pc:docMk/>
          <pc:sldMk cId="3502340965" sldId="329"/>
        </pc:sldMkLst>
        <pc:spChg chg="mod">
          <ac:chgData name="Quandt, Julian" userId="489de3fc-1896-4a52-8b7b-d7a3bd337ffc" providerId="ADAL" clId="{07490EDC-C863-4E7F-8C23-A24DB9063071}" dt="2024-10-31T09:07:50.792" v="781" actId="20577"/>
          <ac:spMkLst>
            <pc:docMk/>
            <pc:sldMk cId="3502340965" sldId="329"/>
            <ac:spMk id="9" creationId="{01E43D66-2EB9-FCA7-3FA9-1C38F209E445}"/>
          </ac:spMkLst>
        </pc:spChg>
      </pc:sldChg>
      <pc:sldChg chg="mod ord modShow">
        <pc:chgData name="Quandt, Julian" userId="489de3fc-1896-4a52-8b7b-d7a3bd337ffc" providerId="ADAL" clId="{07490EDC-C863-4E7F-8C23-A24DB9063071}" dt="2024-10-29T12:22:12.652" v="5" actId="729"/>
        <pc:sldMkLst>
          <pc:docMk/>
          <pc:sldMk cId="3009388469" sldId="331"/>
        </pc:sldMkLst>
      </pc:sldChg>
      <pc:sldChg chg="del">
        <pc:chgData name="Quandt, Julian" userId="489de3fc-1896-4a52-8b7b-d7a3bd337ffc" providerId="ADAL" clId="{07490EDC-C863-4E7F-8C23-A24DB9063071}" dt="2024-10-31T08:35:15.357" v="30" actId="47"/>
        <pc:sldMkLst>
          <pc:docMk/>
          <pc:sldMk cId="3686887903" sldId="333"/>
        </pc:sldMkLst>
      </pc:sldChg>
      <pc:sldChg chg="modSp mod">
        <pc:chgData name="Quandt, Julian" userId="489de3fc-1896-4a52-8b7b-d7a3bd337ffc" providerId="ADAL" clId="{07490EDC-C863-4E7F-8C23-A24DB9063071}" dt="2024-10-31T08:55:54.962" v="755" actId="207"/>
        <pc:sldMkLst>
          <pc:docMk/>
          <pc:sldMk cId="3737795154" sldId="337"/>
        </pc:sldMkLst>
        <pc:spChg chg="mod">
          <ac:chgData name="Quandt, Julian" userId="489de3fc-1896-4a52-8b7b-d7a3bd337ffc" providerId="ADAL" clId="{07490EDC-C863-4E7F-8C23-A24DB9063071}" dt="2024-10-31T08:55:54.962" v="755" actId="207"/>
          <ac:spMkLst>
            <pc:docMk/>
            <pc:sldMk cId="3737795154" sldId="337"/>
            <ac:spMk id="2" creationId="{90B17040-9189-484B-5373-1A94348844F0}"/>
          </ac:spMkLst>
        </pc:spChg>
      </pc:sldChg>
      <pc:sldChg chg="mod modShow">
        <pc:chgData name="Quandt, Julian" userId="489de3fc-1896-4a52-8b7b-d7a3bd337ffc" providerId="ADAL" clId="{07490EDC-C863-4E7F-8C23-A24DB9063071}" dt="2024-10-31T08:48:04.341" v="446" actId="729"/>
        <pc:sldMkLst>
          <pc:docMk/>
          <pc:sldMk cId="3792212181" sldId="338"/>
        </pc:sldMkLst>
      </pc:sldChg>
      <pc:sldChg chg="add">
        <pc:chgData name="Quandt, Julian" userId="489de3fc-1896-4a52-8b7b-d7a3bd337ffc" providerId="ADAL" clId="{07490EDC-C863-4E7F-8C23-A24DB9063071}" dt="2024-10-31T08:42:04.366" v="178"/>
        <pc:sldMkLst>
          <pc:docMk/>
          <pc:sldMk cId="871329913" sldId="339"/>
        </pc:sldMkLst>
      </pc:sldChg>
      <pc:sldChg chg="delSp modSp add mod">
        <pc:chgData name="Quandt, Julian" userId="489de3fc-1896-4a52-8b7b-d7a3bd337ffc" providerId="ADAL" clId="{07490EDC-C863-4E7F-8C23-A24DB9063071}" dt="2024-10-31T09:07:39.131" v="777" actId="20577"/>
        <pc:sldMkLst>
          <pc:docMk/>
          <pc:sldMk cId="2693549921" sldId="340"/>
        </pc:sldMkLst>
        <pc:spChg chg="mod">
          <ac:chgData name="Quandt, Julian" userId="489de3fc-1896-4a52-8b7b-d7a3bd337ffc" providerId="ADAL" clId="{07490EDC-C863-4E7F-8C23-A24DB9063071}" dt="2024-10-31T09:07:39.131" v="777" actId="20577"/>
          <ac:spMkLst>
            <pc:docMk/>
            <pc:sldMk cId="2693549921" sldId="340"/>
            <ac:spMk id="9" creationId="{01E43D66-2EB9-FCA7-3FA9-1C38F209E445}"/>
          </ac:spMkLst>
        </pc:spChg>
        <pc:picChg chg="del">
          <ac:chgData name="Quandt, Julian" userId="489de3fc-1896-4a52-8b7b-d7a3bd337ffc" providerId="ADAL" clId="{07490EDC-C863-4E7F-8C23-A24DB9063071}" dt="2024-10-31T09:07:16.791" v="759" actId="478"/>
          <ac:picMkLst>
            <pc:docMk/>
            <pc:sldMk cId="2693549921" sldId="340"/>
            <ac:picMk id="2" creationId="{61966ECC-9C09-0F6D-9A1D-588C996B1112}"/>
          </ac:picMkLst>
        </pc:picChg>
        <pc:picChg chg="del">
          <ac:chgData name="Quandt, Julian" userId="489de3fc-1896-4a52-8b7b-d7a3bd337ffc" providerId="ADAL" clId="{07490EDC-C863-4E7F-8C23-A24DB9063071}" dt="2024-10-31T09:07:15.522" v="758" actId="478"/>
          <ac:picMkLst>
            <pc:docMk/>
            <pc:sldMk cId="2693549921" sldId="340"/>
            <ac:picMk id="5" creationId="{DF5E7783-6249-D6F3-0D85-06CB658172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04/02/2025</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04/02/2025</a:t>
            </a:fld>
            <a:endParaRPr lang="en-GB"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235759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1438-85B3-AAE1-1CD2-EC5337DC2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808F3-A98A-4A37-0B27-ECA25E6A5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30296-FFA8-5BAC-C4BE-787FDAB6E86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CC712D3-B1CE-7FDA-7064-545EFB3DDCF2}"/>
              </a:ext>
            </a:extLst>
          </p:cNvPr>
          <p:cNvSpPr>
            <a:spLocks noGrp="1"/>
          </p:cNvSpPr>
          <p:nvPr>
            <p:ph type="sldNum" sz="quarter" idx="5"/>
          </p:nvPr>
        </p:nvSpPr>
        <p:spPr/>
        <p:txBody>
          <a:bodyPr/>
          <a:lstStyle/>
          <a:p>
            <a:fld id="{219CC2FD-B32F-4992-A15B-F95E2E35C81B}" type="slidenum">
              <a:rPr lang="en-GB" smtClean="0"/>
              <a:pPr/>
              <a:t>12</a:t>
            </a:fld>
            <a:endParaRPr lang="en-GB" dirty="0"/>
          </a:p>
        </p:txBody>
      </p:sp>
    </p:spTree>
    <p:extLst>
      <p:ext uri="{BB962C8B-B14F-4D97-AF65-F5344CB8AC3E}">
        <p14:creationId xmlns:p14="http://schemas.microsoft.com/office/powerpoint/2010/main" val="271100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4763-73B2-D93D-F55C-85E49B697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39B3-E62E-DBD1-3EB2-F65852181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D437-EAAB-5E1A-1697-99CB0BB7FE1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A151E92-0957-4442-7EE1-9D766A7B908C}"/>
              </a:ext>
            </a:extLst>
          </p:cNvPr>
          <p:cNvSpPr>
            <a:spLocks noGrp="1"/>
          </p:cNvSpPr>
          <p:nvPr>
            <p:ph type="sldNum" sz="quarter" idx="5"/>
          </p:nvPr>
        </p:nvSpPr>
        <p:spPr/>
        <p:txBody>
          <a:bodyPr/>
          <a:lstStyle/>
          <a:p>
            <a:fld id="{219CC2FD-B32F-4992-A15B-F95E2E35C81B}" type="slidenum">
              <a:rPr lang="en-GB" smtClean="0"/>
              <a:pPr/>
              <a:t>13</a:t>
            </a:fld>
            <a:endParaRPr lang="en-GB" dirty="0"/>
          </a:p>
        </p:txBody>
      </p:sp>
    </p:spTree>
    <p:extLst>
      <p:ext uri="{BB962C8B-B14F-4D97-AF65-F5344CB8AC3E}">
        <p14:creationId xmlns:p14="http://schemas.microsoft.com/office/powerpoint/2010/main" val="116143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19B4-B06D-26D1-D7E4-F9292FB0A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91D26-B853-B584-14E1-3CD87B7F3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8422E-FD31-4A8C-2ED6-1F65CA3E6C8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0D24919C-6B70-2297-1475-0B5B3B8FB852}"/>
              </a:ext>
            </a:extLst>
          </p:cNvPr>
          <p:cNvSpPr>
            <a:spLocks noGrp="1"/>
          </p:cNvSpPr>
          <p:nvPr>
            <p:ph type="sldNum" sz="quarter" idx="5"/>
          </p:nvPr>
        </p:nvSpPr>
        <p:spPr/>
        <p:txBody>
          <a:bodyPr/>
          <a:lstStyle/>
          <a:p>
            <a:fld id="{219CC2FD-B32F-4992-A15B-F95E2E35C81B}" type="slidenum">
              <a:rPr lang="en-GB" smtClean="0"/>
              <a:pPr/>
              <a:t>14</a:t>
            </a:fld>
            <a:endParaRPr lang="en-GB" dirty="0"/>
          </a:p>
        </p:txBody>
      </p:sp>
    </p:spTree>
    <p:extLst>
      <p:ext uri="{BB962C8B-B14F-4D97-AF65-F5344CB8AC3E}">
        <p14:creationId xmlns:p14="http://schemas.microsoft.com/office/powerpoint/2010/main" val="257909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D7CF-A723-56E1-8A71-64558E6DD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DE51E-18FF-38AC-29B7-EBBB104CF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66F99-7A3A-0F01-3A06-509D203DBB6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524DAEE-75AA-F02B-DC65-2741C09FF776}"/>
              </a:ext>
            </a:extLst>
          </p:cNvPr>
          <p:cNvSpPr>
            <a:spLocks noGrp="1"/>
          </p:cNvSpPr>
          <p:nvPr>
            <p:ph type="sldNum" sz="quarter" idx="5"/>
          </p:nvPr>
        </p:nvSpPr>
        <p:spPr/>
        <p:txBody>
          <a:bodyPr/>
          <a:lstStyle/>
          <a:p>
            <a:fld id="{219CC2FD-B32F-4992-A15B-F95E2E35C81B}" type="slidenum">
              <a:rPr lang="en-GB" smtClean="0"/>
              <a:pPr/>
              <a:t>15</a:t>
            </a:fld>
            <a:endParaRPr lang="en-GB" dirty="0"/>
          </a:p>
        </p:txBody>
      </p:sp>
    </p:spTree>
    <p:extLst>
      <p:ext uri="{BB962C8B-B14F-4D97-AF65-F5344CB8AC3E}">
        <p14:creationId xmlns:p14="http://schemas.microsoft.com/office/powerpoint/2010/main" val="135407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17</a:t>
            </a:fld>
            <a:endParaRPr lang="en-GB" dirty="0"/>
          </a:p>
        </p:txBody>
      </p:sp>
    </p:spTree>
    <p:extLst>
      <p:ext uri="{BB962C8B-B14F-4D97-AF65-F5344CB8AC3E}">
        <p14:creationId xmlns:p14="http://schemas.microsoft.com/office/powerpoint/2010/main" val="103141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09D2-68C8-106C-CE99-752D40353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5527C-187B-0B14-7D33-CCB6E1881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9CB22-9E8A-464E-728A-B4EEB4A656D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7FD9C55-D993-1041-3DA6-5D22A237D410}"/>
              </a:ext>
            </a:extLst>
          </p:cNvPr>
          <p:cNvSpPr>
            <a:spLocks noGrp="1"/>
          </p:cNvSpPr>
          <p:nvPr>
            <p:ph type="sldNum" sz="quarter" idx="5"/>
          </p:nvPr>
        </p:nvSpPr>
        <p:spPr/>
        <p:txBody>
          <a:bodyPr/>
          <a:lstStyle/>
          <a:p>
            <a:fld id="{219CC2FD-B32F-4992-A15B-F95E2E35C81B}" type="slidenum">
              <a:rPr lang="en-GB" smtClean="0"/>
              <a:pPr/>
              <a:t>18</a:t>
            </a:fld>
            <a:endParaRPr lang="en-GB" dirty="0"/>
          </a:p>
        </p:txBody>
      </p:sp>
    </p:spTree>
    <p:extLst>
      <p:ext uri="{BB962C8B-B14F-4D97-AF65-F5344CB8AC3E}">
        <p14:creationId xmlns:p14="http://schemas.microsoft.com/office/powerpoint/2010/main" val="101405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19</a:t>
            </a:fld>
            <a:endParaRPr lang="en-GB" dirty="0"/>
          </a:p>
        </p:txBody>
      </p:sp>
    </p:spTree>
    <p:extLst>
      <p:ext uri="{BB962C8B-B14F-4D97-AF65-F5344CB8AC3E}">
        <p14:creationId xmlns:p14="http://schemas.microsoft.com/office/powerpoint/2010/main" val="171893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5E6B-4169-FA48-C403-E06769E17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A5BE3-FD02-F508-4EF6-1B965CC2C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0F8CF-B72D-A85C-384F-F7CBA0382AE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554E529-4F14-2B63-2147-D0972BB22CFC}"/>
              </a:ext>
            </a:extLst>
          </p:cNvPr>
          <p:cNvSpPr>
            <a:spLocks noGrp="1"/>
          </p:cNvSpPr>
          <p:nvPr>
            <p:ph type="sldNum" sz="quarter" idx="5"/>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117879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4DE3F-BD97-2CAD-132C-56818B4F6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774F2-A96A-AC1A-9EA2-648B77FB5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777E-E788-1FE1-133A-DB9A8072BF5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35DA85F-7DF5-486B-DADF-D116F85F56F0}"/>
              </a:ext>
            </a:extLst>
          </p:cNvPr>
          <p:cNvSpPr>
            <a:spLocks noGrp="1"/>
          </p:cNvSpPr>
          <p:nvPr>
            <p:ph type="sldNum" sz="quarter" idx="5"/>
          </p:nvPr>
        </p:nvSpPr>
        <p:spPr/>
        <p:txBody>
          <a:bodyPr/>
          <a:lstStyle/>
          <a:p>
            <a:fld id="{219CC2FD-B32F-4992-A15B-F95E2E35C81B}" type="slidenum">
              <a:rPr lang="en-GB" smtClean="0"/>
              <a:pPr/>
              <a:t>21</a:t>
            </a:fld>
            <a:endParaRPr lang="en-GB" dirty="0"/>
          </a:p>
        </p:txBody>
      </p:sp>
    </p:spTree>
    <p:extLst>
      <p:ext uri="{BB962C8B-B14F-4D97-AF65-F5344CB8AC3E}">
        <p14:creationId xmlns:p14="http://schemas.microsoft.com/office/powerpoint/2010/main" val="371021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F6F0-0383-EFB8-56C6-FB9816671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3F9A8-16D5-B00D-19A7-CF1229D95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0A074-DF44-9306-AF08-44892238780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5E9A38A-1826-A163-3FCA-6D630D43866B}"/>
              </a:ext>
            </a:extLst>
          </p:cNvPr>
          <p:cNvSpPr>
            <a:spLocks noGrp="1"/>
          </p:cNvSpPr>
          <p:nvPr>
            <p:ph type="sldNum" sz="quarter" idx="5"/>
          </p:nvPr>
        </p:nvSpPr>
        <p:spPr/>
        <p:txBody>
          <a:bodyPr/>
          <a:lstStyle/>
          <a:p>
            <a:fld id="{219CC2FD-B32F-4992-A15B-F95E2E35C81B}" type="slidenum">
              <a:rPr lang="en-GB" smtClean="0"/>
              <a:pPr/>
              <a:t>22</a:t>
            </a:fld>
            <a:endParaRPr lang="en-GB" dirty="0"/>
          </a:p>
        </p:txBody>
      </p:sp>
    </p:spTree>
    <p:extLst>
      <p:ext uri="{BB962C8B-B14F-4D97-AF65-F5344CB8AC3E}">
        <p14:creationId xmlns:p14="http://schemas.microsoft.com/office/powerpoint/2010/main" val="212427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7974-D8AD-A790-B62A-8487F05F2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16431-8DA9-4F56-2C5D-AC399ACE7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339A5-3DCC-104B-EE37-C1767318607F}"/>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1501D02-8753-7813-3F23-7DF6DD00CBA9}"/>
              </a:ext>
            </a:extLst>
          </p:cNvPr>
          <p:cNvSpPr>
            <a:spLocks noGrp="1"/>
          </p:cNvSpPr>
          <p:nvPr>
            <p:ph type="sldNum" sz="quarter" idx="5"/>
          </p:nvPr>
        </p:nvSpPr>
        <p:spPr/>
        <p:txBody>
          <a:bodyPr/>
          <a:lstStyle/>
          <a:p>
            <a:fld id="{219CC2FD-B32F-4992-A15B-F95E2E35C81B}" type="slidenum">
              <a:rPr lang="en-GB" smtClean="0"/>
              <a:pPr/>
              <a:t>3</a:t>
            </a:fld>
            <a:endParaRPr lang="en-GB" dirty="0"/>
          </a:p>
        </p:txBody>
      </p:sp>
    </p:spTree>
    <p:extLst>
      <p:ext uri="{BB962C8B-B14F-4D97-AF65-F5344CB8AC3E}">
        <p14:creationId xmlns:p14="http://schemas.microsoft.com/office/powerpoint/2010/main" val="358531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D188-22BA-FE7B-B9F1-2973730FE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BA4B7-D393-B082-B255-A75B7B940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5C4C-C0F8-F443-3837-791C8681EF0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4F41F16-8AE2-4A1A-C21E-6215D8FC58BF}"/>
              </a:ext>
            </a:extLst>
          </p:cNvPr>
          <p:cNvSpPr>
            <a:spLocks noGrp="1"/>
          </p:cNvSpPr>
          <p:nvPr>
            <p:ph type="sldNum" sz="quarter" idx="5"/>
          </p:nvPr>
        </p:nvSpPr>
        <p:spPr/>
        <p:txBody>
          <a:bodyPr/>
          <a:lstStyle/>
          <a:p>
            <a:fld id="{219CC2FD-B32F-4992-A15B-F95E2E35C81B}" type="slidenum">
              <a:rPr lang="en-GB" smtClean="0"/>
              <a:pPr/>
              <a:t>23</a:t>
            </a:fld>
            <a:endParaRPr lang="en-GB" dirty="0"/>
          </a:p>
        </p:txBody>
      </p:sp>
    </p:spTree>
    <p:extLst>
      <p:ext uri="{BB962C8B-B14F-4D97-AF65-F5344CB8AC3E}">
        <p14:creationId xmlns:p14="http://schemas.microsoft.com/office/powerpoint/2010/main" val="88460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C98D-8D08-A487-F746-C9D4C1E7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1CC7A-7AA9-F3FC-E95B-DD0F49D6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91928-BDDB-B3BA-3F9C-CF1AB53D2CD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34849EE-2291-F0D3-DDAA-368EF97FB12C}"/>
              </a:ext>
            </a:extLst>
          </p:cNvPr>
          <p:cNvSpPr>
            <a:spLocks noGrp="1"/>
          </p:cNvSpPr>
          <p:nvPr>
            <p:ph type="sldNum" sz="quarter" idx="5"/>
          </p:nvPr>
        </p:nvSpPr>
        <p:spPr/>
        <p:txBody>
          <a:bodyPr/>
          <a:lstStyle/>
          <a:p>
            <a:fld id="{219CC2FD-B32F-4992-A15B-F95E2E35C81B}" type="slidenum">
              <a:rPr lang="en-GB" smtClean="0"/>
              <a:pPr/>
              <a:t>24</a:t>
            </a:fld>
            <a:endParaRPr lang="en-GB" dirty="0"/>
          </a:p>
        </p:txBody>
      </p:sp>
    </p:spTree>
    <p:extLst>
      <p:ext uri="{BB962C8B-B14F-4D97-AF65-F5344CB8AC3E}">
        <p14:creationId xmlns:p14="http://schemas.microsoft.com/office/powerpoint/2010/main" val="65892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64AF-05C9-8CFA-839E-0B1CE1A2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90DC4-6FF2-5E77-B8F6-978F7CCA8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3DF0-29D0-3D56-DA37-E77A77F7AAB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F283E7E-BE63-5E06-1FD7-713176996436}"/>
              </a:ext>
            </a:extLst>
          </p:cNvPr>
          <p:cNvSpPr>
            <a:spLocks noGrp="1"/>
          </p:cNvSpPr>
          <p:nvPr>
            <p:ph type="sldNum" sz="quarter" idx="5"/>
          </p:nvPr>
        </p:nvSpPr>
        <p:spPr/>
        <p:txBody>
          <a:bodyPr/>
          <a:lstStyle/>
          <a:p>
            <a:fld id="{219CC2FD-B32F-4992-A15B-F95E2E35C81B}" type="slidenum">
              <a:rPr lang="en-GB" smtClean="0"/>
              <a:pPr/>
              <a:t>25</a:t>
            </a:fld>
            <a:endParaRPr lang="en-GB" dirty="0"/>
          </a:p>
        </p:txBody>
      </p:sp>
    </p:spTree>
    <p:extLst>
      <p:ext uri="{BB962C8B-B14F-4D97-AF65-F5344CB8AC3E}">
        <p14:creationId xmlns:p14="http://schemas.microsoft.com/office/powerpoint/2010/main" val="372130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5521-8D4A-1D77-B92D-EFFD7B948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4E610-4851-29A8-CF6D-2C6C6CBB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E25A2-7517-B6EA-6C86-9F8FA74D8A5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595BCBE-D2FC-FFF6-B376-FCC278D7CBCB}"/>
              </a:ext>
            </a:extLst>
          </p:cNvPr>
          <p:cNvSpPr>
            <a:spLocks noGrp="1"/>
          </p:cNvSpPr>
          <p:nvPr>
            <p:ph type="sldNum" sz="quarter" idx="5"/>
          </p:nvPr>
        </p:nvSpPr>
        <p:spPr/>
        <p:txBody>
          <a:bodyPr/>
          <a:lstStyle/>
          <a:p>
            <a:fld id="{219CC2FD-B32F-4992-A15B-F95E2E35C81B}" type="slidenum">
              <a:rPr lang="en-GB" smtClean="0"/>
              <a:pPr/>
              <a:t>26</a:t>
            </a:fld>
            <a:endParaRPr lang="en-GB" dirty="0"/>
          </a:p>
        </p:txBody>
      </p:sp>
    </p:spTree>
    <p:extLst>
      <p:ext uri="{BB962C8B-B14F-4D97-AF65-F5344CB8AC3E}">
        <p14:creationId xmlns:p14="http://schemas.microsoft.com/office/powerpoint/2010/main" val="427477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9AC-6B19-E6B5-2650-648E1E8C8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1696D-3C5C-8F43-9466-B717FDF1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9030-1160-6AD5-6529-DE32D1058FA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FF2AEF7-F649-EB36-8232-72544834782A}"/>
              </a:ext>
            </a:extLst>
          </p:cNvPr>
          <p:cNvSpPr>
            <a:spLocks noGrp="1"/>
          </p:cNvSpPr>
          <p:nvPr>
            <p:ph type="sldNum" sz="quarter" idx="5"/>
          </p:nvPr>
        </p:nvSpPr>
        <p:spPr/>
        <p:txBody>
          <a:bodyPr/>
          <a:lstStyle/>
          <a:p>
            <a:fld id="{219CC2FD-B32F-4992-A15B-F95E2E35C81B}" type="slidenum">
              <a:rPr lang="en-GB" smtClean="0"/>
              <a:pPr/>
              <a:t>27</a:t>
            </a:fld>
            <a:endParaRPr lang="en-GB" dirty="0"/>
          </a:p>
        </p:txBody>
      </p:sp>
    </p:spTree>
    <p:extLst>
      <p:ext uri="{BB962C8B-B14F-4D97-AF65-F5344CB8AC3E}">
        <p14:creationId xmlns:p14="http://schemas.microsoft.com/office/powerpoint/2010/main" val="2190675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5E4C-114D-CC33-6FB8-3648A1925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EE1D6-86FE-E606-64AF-229827A06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4E94E-0535-7F7E-C757-0A294EA494F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CAE2737-E63D-3661-638F-B676715D16D5}"/>
              </a:ext>
            </a:extLst>
          </p:cNvPr>
          <p:cNvSpPr>
            <a:spLocks noGrp="1"/>
          </p:cNvSpPr>
          <p:nvPr>
            <p:ph type="sldNum" sz="quarter" idx="5"/>
          </p:nvPr>
        </p:nvSpPr>
        <p:spPr/>
        <p:txBody>
          <a:bodyPr/>
          <a:lstStyle/>
          <a:p>
            <a:fld id="{219CC2FD-B32F-4992-A15B-F95E2E35C81B}" type="slidenum">
              <a:rPr lang="en-GB" smtClean="0"/>
              <a:pPr/>
              <a:t>28</a:t>
            </a:fld>
            <a:endParaRPr lang="en-GB" dirty="0"/>
          </a:p>
        </p:txBody>
      </p:sp>
    </p:spTree>
    <p:extLst>
      <p:ext uri="{BB962C8B-B14F-4D97-AF65-F5344CB8AC3E}">
        <p14:creationId xmlns:p14="http://schemas.microsoft.com/office/powerpoint/2010/main" val="33786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1A18-378C-932A-9CC5-792F6562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831ED-DE2D-2C81-0742-EED4663F7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2B828-6C49-99D8-855F-6098D06BA44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71C89C8-CC4A-1485-4DD2-47C1BC624818}"/>
              </a:ext>
            </a:extLst>
          </p:cNvPr>
          <p:cNvSpPr>
            <a:spLocks noGrp="1"/>
          </p:cNvSpPr>
          <p:nvPr>
            <p:ph type="sldNum" sz="quarter" idx="5"/>
          </p:nvPr>
        </p:nvSpPr>
        <p:spPr/>
        <p:txBody>
          <a:bodyPr/>
          <a:lstStyle/>
          <a:p>
            <a:fld id="{219CC2FD-B32F-4992-A15B-F95E2E35C81B}" type="slidenum">
              <a:rPr lang="en-GB" smtClean="0"/>
              <a:pPr/>
              <a:t>29</a:t>
            </a:fld>
            <a:endParaRPr lang="en-GB" dirty="0"/>
          </a:p>
        </p:txBody>
      </p:sp>
    </p:spTree>
    <p:extLst>
      <p:ext uri="{BB962C8B-B14F-4D97-AF65-F5344CB8AC3E}">
        <p14:creationId xmlns:p14="http://schemas.microsoft.com/office/powerpoint/2010/main" val="50399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3AD3-B8A2-93D2-2A9F-36C6D419C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7E4B3-56AA-7DF2-F74A-7AC965EE7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DA2B5-5AD4-3802-48C9-32A988096C4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671C3BA-A3FA-45CF-4C14-04CB24F73354}"/>
              </a:ext>
            </a:extLst>
          </p:cNvPr>
          <p:cNvSpPr>
            <a:spLocks noGrp="1"/>
          </p:cNvSpPr>
          <p:nvPr>
            <p:ph type="sldNum" sz="quarter" idx="5"/>
          </p:nvPr>
        </p:nvSpPr>
        <p:spPr/>
        <p:txBody>
          <a:bodyPr/>
          <a:lstStyle/>
          <a:p>
            <a:fld id="{219CC2FD-B32F-4992-A15B-F95E2E35C81B}" type="slidenum">
              <a:rPr lang="en-GB" smtClean="0"/>
              <a:pPr/>
              <a:t>30</a:t>
            </a:fld>
            <a:endParaRPr lang="en-GB" dirty="0"/>
          </a:p>
        </p:txBody>
      </p:sp>
    </p:spTree>
    <p:extLst>
      <p:ext uri="{BB962C8B-B14F-4D97-AF65-F5344CB8AC3E}">
        <p14:creationId xmlns:p14="http://schemas.microsoft.com/office/powerpoint/2010/main" val="412002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D27E-7E78-BB59-032E-C981D8BC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2D333-8C94-B3D9-3394-94FA1A811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E34B-48D3-87A0-882C-A8DD9A01269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2E4BFC3-C424-DFC0-F272-3E0A23D04836}"/>
              </a:ext>
            </a:extLst>
          </p:cNvPr>
          <p:cNvSpPr>
            <a:spLocks noGrp="1"/>
          </p:cNvSpPr>
          <p:nvPr>
            <p:ph type="sldNum" sz="quarter" idx="5"/>
          </p:nvPr>
        </p:nvSpPr>
        <p:spPr/>
        <p:txBody>
          <a:bodyPr/>
          <a:lstStyle/>
          <a:p>
            <a:fld id="{219CC2FD-B32F-4992-A15B-F95E2E35C81B}" type="slidenum">
              <a:rPr lang="en-GB" smtClean="0"/>
              <a:pPr/>
              <a:t>31</a:t>
            </a:fld>
            <a:endParaRPr lang="en-GB" dirty="0"/>
          </a:p>
        </p:txBody>
      </p:sp>
    </p:spTree>
    <p:extLst>
      <p:ext uri="{BB962C8B-B14F-4D97-AF65-F5344CB8AC3E}">
        <p14:creationId xmlns:p14="http://schemas.microsoft.com/office/powerpoint/2010/main" val="1175687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32</a:t>
            </a:fld>
            <a:endParaRPr lang="en-GB" dirty="0"/>
          </a:p>
        </p:txBody>
      </p:sp>
    </p:spTree>
    <p:extLst>
      <p:ext uri="{BB962C8B-B14F-4D97-AF65-F5344CB8AC3E}">
        <p14:creationId xmlns:p14="http://schemas.microsoft.com/office/powerpoint/2010/main" val="117030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FE9F-B0E3-C340-EFBC-37F4E2898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FD0DD-AEEB-9E5B-6E95-E45B60AE2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EF65-45FB-422A-D425-A934E402B2DA}"/>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6C2A3CD-DFCD-1957-8C67-320BD6679CAB}"/>
              </a:ext>
            </a:extLst>
          </p:cNvPr>
          <p:cNvSpPr>
            <a:spLocks noGrp="1"/>
          </p:cNvSpPr>
          <p:nvPr>
            <p:ph type="sldNum" sz="quarter" idx="5"/>
          </p:nvPr>
        </p:nvSpPr>
        <p:spPr/>
        <p:txBody>
          <a:bodyPr/>
          <a:lstStyle/>
          <a:p>
            <a:fld id="{219CC2FD-B32F-4992-A15B-F95E2E35C81B}" type="slidenum">
              <a:rPr lang="en-GB" smtClean="0"/>
              <a:pPr/>
              <a:t>4</a:t>
            </a:fld>
            <a:endParaRPr lang="en-GB" dirty="0"/>
          </a:p>
        </p:txBody>
      </p:sp>
    </p:spTree>
    <p:extLst>
      <p:ext uri="{BB962C8B-B14F-4D97-AF65-F5344CB8AC3E}">
        <p14:creationId xmlns:p14="http://schemas.microsoft.com/office/powerpoint/2010/main" val="342778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5</a:t>
            </a:fld>
            <a:endParaRPr lang="en-GB" dirty="0"/>
          </a:p>
        </p:txBody>
      </p:sp>
    </p:spTree>
    <p:extLst>
      <p:ext uri="{BB962C8B-B14F-4D97-AF65-F5344CB8AC3E}">
        <p14:creationId xmlns:p14="http://schemas.microsoft.com/office/powerpoint/2010/main" val="288561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6</a:t>
            </a:fld>
            <a:endParaRPr lang="en-GB" dirty="0"/>
          </a:p>
        </p:txBody>
      </p:sp>
    </p:spTree>
    <p:extLst>
      <p:ext uri="{BB962C8B-B14F-4D97-AF65-F5344CB8AC3E}">
        <p14:creationId xmlns:p14="http://schemas.microsoft.com/office/powerpoint/2010/main" val="2731123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52D3-EECA-0A97-9088-0B73AF3DA41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41EAA24E-61C5-AFEC-8673-E52F8BF1276A}"/>
              </a:ext>
            </a:extLst>
          </p:cNvPr>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92437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9</a:t>
            </a:fld>
            <a:endParaRPr lang="en-GB" dirty="0"/>
          </a:p>
        </p:txBody>
      </p:sp>
    </p:spTree>
    <p:extLst>
      <p:ext uri="{BB962C8B-B14F-4D97-AF65-F5344CB8AC3E}">
        <p14:creationId xmlns:p14="http://schemas.microsoft.com/office/powerpoint/2010/main" val="272215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8E053-4EC5-8C25-2CC3-B93A08586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5BDB7-4945-8FFB-90DA-9E6628F5F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2BF77-3E2B-1487-5A41-FEBA38B03E5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A9BA43C-7A4F-0341-E29B-9A9670313B4D}"/>
              </a:ext>
            </a:extLst>
          </p:cNvPr>
          <p:cNvSpPr>
            <a:spLocks noGrp="1"/>
          </p:cNvSpPr>
          <p:nvPr>
            <p:ph type="sldNum" sz="quarter" idx="5"/>
          </p:nvPr>
        </p:nvSpPr>
        <p:spPr/>
        <p:txBody>
          <a:bodyPr/>
          <a:lstStyle/>
          <a:p>
            <a:fld id="{219CC2FD-B32F-4992-A15B-F95E2E35C81B}" type="slidenum">
              <a:rPr lang="en-GB" smtClean="0"/>
              <a:pPr/>
              <a:t>10</a:t>
            </a:fld>
            <a:endParaRPr lang="en-GB" dirty="0"/>
          </a:p>
        </p:txBody>
      </p:sp>
    </p:spTree>
    <p:extLst>
      <p:ext uri="{BB962C8B-B14F-4D97-AF65-F5344CB8AC3E}">
        <p14:creationId xmlns:p14="http://schemas.microsoft.com/office/powerpoint/2010/main" val="21757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DAC8F-DC5E-6C6F-2C53-8FA6845E3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47F76-B01B-7F0C-CB19-CBA82E56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273A3-EA10-030C-D100-C726B2A22DF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DC5148A-07DD-D647-2667-D8E3D413F08E}"/>
              </a:ext>
            </a:extLst>
          </p:cNvPr>
          <p:cNvSpPr>
            <a:spLocks noGrp="1"/>
          </p:cNvSpPr>
          <p:nvPr>
            <p:ph type="sldNum" sz="quarter" idx="5"/>
          </p:nvPr>
        </p:nvSpPr>
        <p:spPr/>
        <p:txBody>
          <a:bodyPr/>
          <a:lstStyle/>
          <a:p>
            <a:fld id="{219CC2FD-B32F-4992-A15B-F95E2E35C81B}" type="slidenum">
              <a:rPr lang="en-GB" smtClean="0"/>
              <a:pPr/>
              <a:t>11</a:t>
            </a:fld>
            <a:endParaRPr lang="en-GB" dirty="0"/>
          </a:p>
        </p:txBody>
      </p:sp>
    </p:spTree>
    <p:extLst>
      <p:ext uri="{BB962C8B-B14F-4D97-AF65-F5344CB8AC3E}">
        <p14:creationId xmlns:p14="http://schemas.microsoft.com/office/powerpoint/2010/main" val="3374903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4" name="Rechteck 13"/>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userDrawn="1">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8" name="Grafik 17">
            <a:extLst>
              <a:ext uri="{FF2B5EF4-FFF2-40B4-BE49-F238E27FC236}">
                <a16:creationId xmlns:a16="http://schemas.microsoft.com/office/drawing/2014/main" id="{35A845CD-2D10-42BB-97DB-CDA723EE9EBF}"/>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1A49BD17-4238-4565-A4B6-2E20A7C19F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grpSp>
        <p:nvGrpSpPr>
          <p:cNvPr id="21" name="Gruppieren 20"/>
          <p:cNvGrpSpPr/>
          <p:nvPr userDrawn="1"/>
        </p:nvGrpSpPr>
        <p:grpSpPr>
          <a:xfrm>
            <a:off x="287338" y="603319"/>
            <a:ext cx="8552850" cy="2037600"/>
            <a:chOff x="287338" y="603319"/>
            <a:chExt cx="8552850" cy="2037600"/>
          </a:xfrm>
        </p:grpSpPr>
        <p:sp>
          <p:nvSpPr>
            <p:cNvPr id="22" name="Rechteck 21"/>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Rechteck 22"/>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3"/>
          </p:nvPr>
        </p:nvSpPr>
        <p:spPr/>
        <p:txBody>
          <a:bodyPr/>
          <a:lstStyle/>
          <a:p>
            <a:fld id="{529FDC53-5973-45F2-8F83-ED68F7A58508}" type="datetime1">
              <a:rPr lang="en-GB" smtClean="0"/>
              <a:t>04/02/2025</a:t>
            </a:fld>
            <a:endParaRPr lang="en-GB" dirty="0"/>
          </a:p>
        </p:txBody>
      </p:sp>
      <p:sp>
        <p:nvSpPr>
          <p:cNvPr id="3" name="Fußzeilenplatzhalter 2"/>
          <p:cNvSpPr>
            <a:spLocks noGrp="1"/>
          </p:cNvSpPr>
          <p:nvPr>
            <p:ph type="ftr" sz="quarter" idx="14"/>
          </p:nvPr>
        </p:nvSpPr>
        <p:spPr/>
        <p:txBody>
          <a:bodyPr/>
          <a:lstStyle/>
          <a:p>
            <a:r>
              <a:rPr lang="en-GB" dirty="0"/>
              <a:t>Sample Footer</a:t>
            </a:r>
          </a:p>
        </p:txBody>
      </p:sp>
      <p:sp>
        <p:nvSpPr>
          <p:cNvPr id="6" name="Foliennummernplatzhalter 5"/>
          <p:cNvSpPr>
            <a:spLocks noGrp="1"/>
          </p:cNvSpPr>
          <p:nvPr>
            <p:ph type="sldNum" sz="quarter" idx="15"/>
          </p:nvPr>
        </p:nvSpPr>
        <p:spPr/>
        <p:txBody>
          <a:bodyPr/>
          <a:lstStyle/>
          <a:p>
            <a:r>
              <a:rPr lang="en-GB" dirty="0"/>
              <a:t>Page </a:t>
            </a:r>
            <a:fld id="{BE3DC40E-DBBE-4E2D-9EEC-FBF0DA0E9179}" type="slidenum">
              <a:rPr lang="en-GB" smtClean="0"/>
              <a:pPr/>
              <a:t>‹#›</a:t>
            </a:fld>
            <a:endParaRPr lang="en-GB" dirty="0"/>
          </a:p>
        </p:txBody>
      </p:sp>
      <p:pic>
        <p:nvPicPr>
          <p:cNvPr id="18" name="Grafik 17">
            <a:extLst>
              <a:ext uri="{FF2B5EF4-FFF2-40B4-BE49-F238E27FC236}">
                <a16:creationId xmlns:a16="http://schemas.microsoft.com/office/drawing/2014/main" id="{89CCD104-DEA0-4048-8CA3-CAB740FC066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72F980AF-DDD0-4966-B1E7-E1B87083C7C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3772976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302593"/>
            <a:ext cx="5436000" cy="516714"/>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7338" y="2642907"/>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4" name="Date Placeholder 3"/>
          <p:cNvSpPr>
            <a:spLocks noGrp="1"/>
          </p:cNvSpPr>
          <p:nvPr>
            <p:ph type="dt" sz="half" idx="12"/>
          </p:nvPr>
        </p:nvSpPr>
        <p:spPr/>
        <p:txBody>
          <a:bodyPr/>
          <a:lstStyle/>
          <a:p>
            <a:fld id="{24570F99-0B5D-40DA-A3D3-DDF1CB693FD8}" type="datetime1">
              <a:rPr lang="en-GB" smtClean="0"/>
              <a:t>04/02/2025</a:t>
            </a:fld>
            <a:endParaRPr lang="en-GB" dirty="0"/>
          </a:p>
        </p:txBody>
      </p:sp>
      <p:sp>
        <p:nvSpPr>
          <p:cNvPr id="5" name="Footer Placeholder 4"/>
          <p:cNvSpPr>
            <a:spLocks noGrp="1"/>
          </p:cNvSpPr>
          <p:nvPr>
            <p:ph type="ftr" sz="quarter" idx="13"/>
          </p:nvPr>
        </p:nvSpPr>
        <p:spPr/>
        <p:txBody>
          <a:bodyPr/>
          <a:lstStyle/>
          <a:p>
            <a:r>
              <a:rPr lang="en-GB" dirty="0"/>
              <a:t>Sample Footer</a:t>
            </a:r>
          </a:p>
        </p:txBody>
      </p:sp>
      <p:sp>
        <p:nvSpPr>
          <p:cNvPr id="6" name="Slide Number Placeholder 5"/>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21" name="Grafik 20">
            <a:extLst>
              <a:ext uri="{FF2B5EF4-FFF2-40B4-BE49-F238E27FC236}">
                <a16:creationId xmlns:a16="http://schemas.microsoft.com/office/drawing/2014/main" id="{416AA66B-0354-461B-A799-CF3EFFC17D87}"/>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D0ECE620-FB2B-4217-AA10-439373F15D4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41640946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6" y="1344613"/>
            <a:ext cx="8210547" cy="4370387"/>
          </a:xfrm>
        </p:spPr>
        <p:txBody>
          <a:bodyPr/>
          <a:lstStyle>
            <a:lvl1pPr>
              <a:buNone/>
              <a:defRPr/>
            </a:lvl1pPr>
          </a:lstStyle>
          <a:p>
            <a:pPr lvl="0"/>
            <a:r>
              <a:rPr lang="en-GB" dirty="0"/>
              <a:t>Placeholder for objects</a:t>
            </a:r>
          </a:p>
        </p:txBody>
      </p:sp>
      <p:sp>
        <p:nvSpPr>
          <p:cNvPr id="8" name="Rechteck 7"/>
          <p:cNvSpPr/>
          <p:nvPr userDrawn="1"/>
        </p:nvSpPr>
        <p:spPr bwMode="gray">
          <a:xfrm>
            <a:off x="0" y="1043522"/>
            <a:ext cx="9144000" cy="2520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9" name="Grafik 8">
            <a:extLst>
              <a:ext uri="{FF2B5EF4-FFF2-40B4-BE49-F238E27FC236}">
                <a16:creationId xmlns:a16="http://schemas.microsoft.com/office/drawing/2014/main" id="{293310F7-117D-4045-8610-3277CC5ED29B}"/>
              </a:ext>
            </a:extLst>
          </p:cNvPr>
          <p:cNvPicPr>
            <a:picLocks noChangeAspect="1"/>
          </p:cNvPicPr>
          <p:nvPr userDrawn="1"/>
        </p:nvPicPr>
        <p:blipFill>
          <a:blip r:embed="rId2"/>
          <a:stretch>
            <a:fillRect/>
          </a:stretch>
        </p:blipFill>
        <p:spPr>
          <a:xfrm>
            <a:off x="7711621" y="288569"/>
            <a:ext cx="1170000" cy="61728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defRPr sz="1600"/>
            </a:lvl1pPr>
            <a:lvl2pPr marL="541312" indent="-285750">
              <a:buClr>
                <a:schemeClr val="accent1"/>
              </a:buClr>
              <a:buFont typeface="Wingdings" charset="2"/>
              <a:buChar char="§"/>
              <a:defRPr sz="1500"/>
            </a:lvl2pPr>
            <a:lvl3pP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1"/>
              </a:buClr>
              <a:defRPr sz="1600"/>
            </a:lvl1pPr>
            <a:lvl2pPr marL="541312" indent="-285750">
              <a:buClr>
                <a:schemeClr val="accent1"/>
              </a:buClr>
              <a:buFont typeface="Wingdings" charset="2"/>
              <a:buChar char="§"/>
              <a:defRPr sz="1500"/>
            </a:lvl2pPr>
            <a:lvl3pP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2FD44FF-326E-4934-AE8D-65DEFF191BB1}" type="datetime1">
              <a:rPr lang="en-GB" smtClean="0"/>
              <a:t>04/02/2025</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9E16A0E8-29DE-4D75-BF66-2C047D439D41}" type="datetime1">
              <a:rPr lang="en-GB" smtClean="0"/>
              <a:t>04/02/2025</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1964530"/>
            <a:ext cx="4319712" cy="2716954"/>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dirty="0"/>
          </a:p>
        </p:txBody>
      </p:sp>
      <p:pic>
        <p:nvPicPr>
          <p:cNvPr id="7" name="Grafik 6" descr="Logo-für-VK.png"/>
          <p:cNvPicPr>
            <a:picLocks noChangeAspect="1"/>
          </p:cNvPicPr>
          <p:nvPr/>
        </p:nvPicPr>
        <p:blipFill>
          <a:blip r:embed="rId2" cstate="print"/>
          <a:stretch>
            <a:fillRect/>
          </a:stretch>
        </p:blipFill>
        <p:spPr>
          <a:xfrm>
            <a:off x="611560" y="2127250"/>
            <a:ext cx="492443" cy="2252663"/>
          </a:xfrm>
          <a:prstGeom prst="rect">
            <a:avLst/>
          </a:prstGeom>
        </p:spPr>
      </p:pic>
      <p:sp>
        <p:nvSpPr>
          <p:cNvPr id="11" name="Textplatzhalter 10"/>
          <p:cNvSpPr>
            <a:spLocks noGrp="1"/>
          </p:cNvSpPr>
          <p:nvPr>
            <p:ph type="body" sz="quarter" idx="10" hasCustomPrompt="1"/>
          </p:nvPr>
        </p:nvSpPr>
        <p:spPr>
          <a:xfrm>
            <a:off x="1684020" y="2559843"/>
            <a:ext cx="2763926" cy="1811291"/>
          </a:xfrm>
        </p:spPr>
        <p:txBody>
          <a:bodyPr>
            <a:normAutofit/>
          </a:bodyPr>
          <a:lstStyle>
            <a:lvl1pPr marL="0" marR="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sz="1100" baseline="0"/>
            </a:lvl1pPr>
            <a:lvl2pPr marL="0" indent="0">
              <a:buNone/>
              <a:defRPr/>
            </a:lvl2pPr>
            <a:lvl3pPr marL="0" indent="0">
              <a:buNone/>
              <a:defRPr/>
            </a:lvl3pPr>
            <a:lvl4pPr marL="0" indent="0">
              <a:buNone/>
              <a:defRPr/>
            </a:lvl4pPr>
            <a:lvl5pPr marL="0" indent="0">
              <a:buNone/>
              <a:defRPr/>
            </a:lvl5pPr>
          </a:lstStyle>
          <a:p>
            <a:pPr marL="0" marR="0" lvl="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D1DA7DE9-F6B6-4FDA-A00F-1221D494593B}" type="datetime1">
              <a:rPr lang="en-GB" smtClean="0"/>
              <a:t>04/02/2025</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uppieren 23"/>
          <p:cNvGrpSpPr/>
          <p:nvPr userDrawn="1"/>
        </p:nvGrpSpPr>
        <p:grpSpPr>
          <a:xfrm>
            <a:off x="287338" y="603319"/>
            <a:ext cx="8552850" cy="1731679"/>
            <a:chOff x="287338" y="603319"/>
            <a:chExt cx="8552850" cy="2037600"/>
          </a:xfrm>
        </p:grpSpPr>
        <p:sp>
          <p:nvSpPr>
            <p:cNvPr id="26" name="Rechteck 25"/>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7" name="Rechteck 2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8" y="1294973"/>
            <a:ext cx="5466982"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8" y="993080"/>
            <a:ext cx="5466982"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6"/>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BE16B78E-14FB-4C1E-8625-0D5A429E49F4}"/>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1" name="Grafik 10">
            <a:extLst>
              <a:ext uri="{FF2B5EF4-FFF2-40B4-BE49-F238E27FC236}">
                <a16:creationId xmlns:a16="http://schemas.microsoft.com/office/drawing/2014/main" id="{E9B62297-FBCA-40E7-A876-7818F7A81C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500"/>
            </a:lvl2pPr>
            <a:lvl3pPr>
              <a:defRPr sz="14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0E7AAB-A700-485E-A2FB-EAC3CFB07074}" type="datetime1">
              <a:rPr lang="en-GB" smtClean="0"/>
              <a:t>04/02/2025</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grpSp>
        <p:nvGrpSpPr>
          <p:cNvPr id="12" name="Gruppieren 11"/>
          <p:cNvGrpSpPr/>
          <p:nvPr userDrawn="1"/>
        </p:nvGrpSpPr>
        <p:grpSpPr>
          <a:xfrm>
            <a:off x="287338" y="603319"/>
            <a:ext cx="8552850" cy="203760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1" name="Grafik 20">
            <a:extLst>
              <a:ext uri="{FF2B5EF4-FFF2-40B4-BE49-F238E27FC236}">
                <a16:creationId xmlns:a16="http://schemas.microsoft.com/office/drawing/2014/main" id="{BA9844F5-FA66-4582-86D9-5CEB57D81516}"/>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B702B7F6-CDD2-4C6E-BBC1-61A114A8A8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1" name="Grafik 20">
            <a:extLst>
              <a:ext uri="{FF2B5EF4-FFF2-40B4-BE49-F238E27FC236}">
                <a16:creationId xmlns:a16="http://schemas.microsoft.com/office/drawing/2014/main" id="{A463F4F5-A20D-4A70-B3F9-6AD8A3EE255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AB68F06-4800-4D63-9DF2-372B23A8EC2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2" name="Rechteck 11"/>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3" name="Rechteck 12"/>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2" name="Grafik 21">
            <a:extLst>
              <a:ext uri="{FF2B5EF4-FFF2-40B4-BE49-F238E27FC236}">
                <a16:creationId xmlns:a16="http://schemas.microsoft.com/office/drawing/2014/main" id="{330D039B-1A60-42B3-A3E1-B44D86C63C0C}"/>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5D9B1B1-5069-4351-A01A-8CD0972841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uppieren 18"/>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4" name="Grafik 23">
            <a:extLst>
              <a:ext uri="{FF2B5EF4-FFF2-40B4-BE49-F238E27FC236}">
                <a16:creationId xmlns:a16="http://schemas.microsoft.com/office/drawing/2014/main" id="{ABF9D4AB-1FA6-4101-9EE8-B852A65B2A1E}"/>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4" name="Grafik 13">
            <a:extLst>
              <a:ext uri="{FF2B5EF4-FFF2-40B4-BE49-F238E27FC236}">
                <a16:creationId xmlns:a16="http://schemas.microsoft.com/office/drawing/2014/main" id="{DDF8959B-5028-481F-A01F-8628D9F2E0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9" name="Rechteck 18"/>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1" name="Rechteck 20"/>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3" name="Grafik 22">
            <a:extLst>
              <a:ext uri="{FF2B5EF4-FFF2-40B4-BE49-F238E27FC236}">
                <a16:creationId xmlns:a16="http://schemas.microsoft.com/office/drawing/2014/main" id="{904218C8-068C-46BC-ADE6-6BC8A468BF77}"/>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D487AD36-3E46-4F41-8B5C-B79909802D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63D0D44A-5625-4C70-A2EB-08D982355B99}"/>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3" name="Grafik 12">
            <a:extLst>
              <a:ext uri="{FF2B5EF4-FFF2-40B4-BE49-F238E27FC236}">
                <a16:creationId xmlns:a16="http://schemas.microsoft.com/office/drawing/2014/main" id="{D91D1A92-B997-47B5-A14A-E2A501C20D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1" y="5412059"/>
            <a:ext cx="3217443" cy="258085"/>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AD672231-DCCE-48E5-AF73-62895FE58BB4}" type="datetime1">
              <a:rPr lang="en-GB" smtClean="0"/>
              <a:t>04/02/2025</a:t>
            </a:fld>
            <a:endParaRPr lang="en-GB" dirty="0"/>
          </a:p>
        </p:txBody>
      </p:sp>
      <p:sp>
        <p:nvSpPr>
          <p:cNvPr id="18" name="Rechteck 17"/>
          <p:cNvSpPr/>
          <p:nvPr userDrawn="1"/>
        </p:nvSpPr>
        <p:spPr bwMode="gray">
          <a:xfrm>
            <a:off x="0" y="1043522"/>
            <a:ext cx="9144000" cy="2520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13" name="Grafik 12">
            <a:extLst>
              <a:ext uri="{FF2B5EF4-FFF2-40B4-BE49-F238E27FC236}">
                <a16:creationId xmlns:a16="http://schemas.microsoft.com/office/drawing/2014/main" id="{49925201-EC66-4A08-AB14-A541648A67DE}"/>
              </a:ext>
            </a:extLst>
          </p:cNvPr>
          <p:cNvPicPr>
            <a:picLocks noChangeAspect="1"/>
          </p:cNvPicPr>
          <p:nvPr userDrawn="1"/>
        </p:nvPicPr>
        <p:blipFill>
          <a:blip r:embed="rId17"/>
          <a:stretch>
            <a:fillRect/>
          </a:stretch>
        </p:blipFill>
        <p:spPr>
          <a:xfrm>
            <a:off x="7711621" y="288569"/>
            <a:ext cx="1170000" cy="617280"/>
          </a:xfrm>
          <a:prstGeom prst="rect">
            <a:avLst/>
          </a:prstGeom>
        </p:spPr>
      </p:pic>
      <p:pic>
        <p:nvPicPr>
          <p:cNvPr id="11" name="Grafik 10">
            <a:extLst>
              <a:ext uri="{FF2B5EF4-FFF2-40B4-BE49-F238E27FC236}">
                <a16:creationId xmlns:a16="http://schemas.microsoft.com/office/drawing/2014/main" id="{0A212EC7-C80F-4EBC-9817-97C85E0A8AEB}"/>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91" r:id="rId11"/>
    <p:sldLayoutId id="2147483664" r:id="rId12"/>
    <p:sldLayoutId id="2147483667" r:id="rId13"/>
    <p:sldLayoutId id="2147483668" r:id="rId14"/>
    <p:sldLayoutId id="2147483670" r:id="rId15"/>
  </p:sldLayoutIdLst>
  <p:transition>
    <p:fade/>
  </p:transition>
  <p:hf hdr="0" dt="0"/>
  <p:txStyles>
    <p:titleStyle>
      <a:lvl1pPr algn="l" defTabSz="914306"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266700" indent="-266700" algn="l" defTabSz="914306"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539750" indent="-273050" algn="l" defTabSz="914306" rtl="0" eaLnBrk="1" latinLnBrk="0" hangingPunct="1">
        <a:lnSpc>
          <a:spcPct val="100000"/>
        </a:lnSpc>
        <a:spcBef>
          <a:spcPts val="0"/>
        </a:spcBef>
        <a:spcAft>
          <a:spcPts val="400"/>
        </a:spcAft>
        <a:buClr>
          <a:schemeClr val="accent1"/>
        </a:buClr>
        <a:buSzPct val="100000"/>
        <a:buFont typeface="Wingdings" charset="2"/>
        <a:buChar char="§"/>
        <a:defRPr sz="1500" kern="1200">
          <a:solidFill>
            <a:schemeClr val="tx1"/>
          </a:solidFill>
          <a:latin typeface="+mn-lt"/>
          <a:ea typeface="+mn-ea"/>
          <a:cs typeface="+mn-cs"/>
        </a:defRPr>
      </a:lvl2pPr>
      <a:lvl3pPr marL="814388" indent="-273050" algn="l" defTabSz="914306" rtl="0" eaLnBrk="1" latinLnBrk="0" hangingPunct="1">
        <a:lnSpc>
          <a:spcPct val="100000"/>
        </a:lnSpc>
        <a:spcBef>
          <a:spcPts val="0"/>
        </a:spcBef>
        <a:spcAft>
          <a:spcPts val="400"/>
        </a:spcAft>
        <a:buClr>
          <a:schemeClr val="accent1"/>
        </a:buClr>
        <a:buFont typeface="Wingdings" charset="2"/>
        <a:buChar char="§"/>
        <a:defRPr sz="1400" kern="1200">
          <a:solidFill>
            <a:schemeClr val="tx1"/>
          </a:solidFill>
          <a:latin typeface="+mn-lt"/>
          <a:ea typeface="+mn-ea"/>
          <a:cs typeface="+mn-cs"/>
        </a:defRPr>
      </a:lvl3pPr>
      <a:lvl4pPr marL="1074738" indent="-266700"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1341438" indent="-263525"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5" userDrawn="1">
          <p15:clr>
            <a:srgbClr val="F26B43"/>
          </p15:clr>
        </p15:guide>
        <p15:guide id="12" orient="horz" pos="10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4.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3.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457200" y="826994"/>
            <a:ext cx="5584206" cy="1600200"/>
          </a:xfrm>
        </p:spPr>
        <p:txBody>
          <a:bodyPr/>
          <a:lstStyle/>
          <a:p>
            <a:r>
              <a:rPr lang="en-US" sz="2400" dirty="0"/>
              <a:t>Automatization of large-scale data extraction to estimate replicability using Z-Curve</a:t>
            </a:r>
            <a:endParaRPr lang="en-GB" sz="2400" dirty="0"/>
          </a:p>
        </p:txBody>
      </p:sp>
      <p:sp>
        <p:nvSpPr>
          <p:cNvPr id="7" name="Textplatzhalter 6"/>
          <p:cNvSpPr>
            <a:spLocks noGrp="1"/>
          </p:cNvSpPr>
          <p:nvPr>
            <p:ph type="body" sz="quarter" idx="11"/>
          </p:nvPr>
        </p:nvSpPr>
        <p:spPr>
          <a:xfrm>
            <a:off x="294062" y="2941638"/>
            <a:ext cx="4284662" cy="1482659"/>
          </a:xfrm>
        </p:spPr>
        <p:txBody>
          <a:bodyPr/>
          <a:lstStyle/>
          <a:p>
            <a:r>
              <a:rPr lang="en-GB" dirty="0"/>
              <a:t>Julian Quandt</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Hooman Habibnia</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Leonhard Reiter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1,2</a:t>
            </a:r>
            <a:r>
              <a:rPr lang="en-GB" dirty="0"/>
              <a:t>, Anna Shcherbiak</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Anna Wucherer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Susann Fiedler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t>
            </a:r>
          </a:p>
          <a:p>
            <a:pPr>
              <a:spcAft>
                <a:spcPts val="0"/>
              </a:spcAft>
            </a:pPr>
            <a:r>
              <a:rPr lang="en-US" sz="900" baseline="30000" dirty="0">
                <a:effectLst/>
                <a:latin typeface="Arial" panose="020B0604020202020204" pitchFamily="34" charset="0"/>
                <a:ea typeface="Times New Roman" panose="02020603050405020304" pitchFamily="18" charset="0"/>
                <a:cs typeface="Times New Roman" panose="02020603050405020304" pitchFamily="18" charset="0"/>
              </a:rPr>
              <a:t>1 </a:t>
            </a:r>
            <a:r>
              <a:rPr lang="en-GB" sz="900" dirty="0"/>
              <a:t>Institute for Cognition and </a:t>
            </a:r>
            <a:r>
              <a:rPr lang="en-GB" sz="900" dirty="0" err="1"/>
              <a:t>Behavior</a:t>
            </a:r>
            <a:r>
              <a:rPr lang="en-GB" sz="900" dirty="0"/>
              <a:t>, Vienna University of Economics and Business</a:t>
            </a:r>
          </a:p>
          <a:p>
            <a:pPr>
              <a:spcAft>
                <a:spcPts val="0"/>
              </a:spcAft>
            </a:pPr>
            <a:r>
              <a:rPr lang="en-US" sz="900" baseline="30000" dirty="0">
                <a:latin typeface="Arial" panose="020B0604020202020204" pitchFamily="34" charset="0"/>
                <a:cs typeface="Times New Roman" panose="02020603050405020304" pitchFamily="18" charset="0"/>
              </a:rPr>
              <a:t>2 </a:t>
            </a:r>
            <a:r>
              <a:rPr lang="en-GB" sz="900" dirty="0"/>
              <a:t>University of Vienna </a:t>
            </a:r>
          </a:p>
        </p:txBody>
      </p:sp>
      <p:sp>
        <p:nvSpPr>
          <p:cNvPr id="8" name="Textplatzhalter 7"/>
          <p:cNvSpPr>
            <a:spLocks noGrp="1"/>
          </p:cNvSpPr>
          <p:nvPr>
            <p:ph type="body" sz="quarter" idx="12"/>
          </p:nvPr>
        </p:nvSpPr>
        <p:spPr/>
        <p:txBody>
          <a:bodyPr/>
          <a:lstStyle/>
          <a:p>
            <a:r>
              <a:rPr lang="en-GB" dirty="0"/>
              <a:t>17 September 2024</a:t>
            </a:r>
          </a:p>
        </p:txBody>
      </p:sp>
    </p:spTree>
    <p:extLst>
      <p:ext uri="{BB962C8B-B14F-4D97-AF65-F5344CB8AC3E}">
        <p14:creationId xmlns:p14="http://schemas.microsoft.com/office/powerpoint/2010/main" val="30021353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05E54-27D5-66AE-9550-FB428DB2C4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D5F1F7-95DB-6BAD-CDD5-7219FFF50192}"/>
              </a:ext>
            </a:extLst>
          </p:cNvPr>
          <p:cNvSpPr>
            <a:spLocks noGrp="1"/>
          </p:cNvSpPr>
          <p:nvPr>
            <p:ph type="ftr" sz="quarter" idx="11"/>
          </p:nvPr>
        </p:nvSpPr>
        <p:spPr/>
        <p:txBody>
          <a:bodyPr/>
          <a:lstStyle/>
          <a:p>
            <a:r>
              <a:rPr lang="en-GB"/>
              <a:t>Sample Footer</a:t>
            </a:r>
            <a:endParaRPr lang="en-GB" dirty="0"/>
          </a:p>
        </p:txBody>
      </p:sp>
      <p:sp>
        <p:nvSpPr>
          <p:cNvPr id="4" name="Slide Number Placeholder 3">
            <a:extLst>
              <a:ext uri="{FF2B5EF4-FFF2-40B4-BE49-F238E27FC236}">
                <a16:creationId xmlns:a16="http://schemas.microsoft.com/office/drawing/2014/main" id="{78BF0A12-44E2-37F8-330C-1661EB574776}"/>
              </a:ext>
            </a:extLst>
          </p:cNvPr>
          <p:cNvSpPr>
            <a:spLocks noGrp="1"/>
          </p:cNvSpPr>
          <p:nvPr>
            <p:ph type="sldNum" sz="quarter" idx="12"/>
          </p:nvPr>
        </p:nvSpPr>
        <p:spPr/>
        <p:txBody>
          <a:bodyPr/>
          <a:lstStyle/>
          <a:p>
            <a:r>
              <a:rPr lang="en-GB"/>
              <a:t>Page </a:t>
            </a:r>
            <a:fld id="{BE3DC40E-DBBE-4E2D-9EEC-FBF0DA0E9179}" type="slidenum">
              <a:rPr lang="en-GB" smtClean="0"/>
              <a:t>10</a:t>
            </a:fld>
            <a:endParaRPr lang="en-GB" dirty="0"/>
          </a:p>
        </p:txBody>
      </p:sp>
      <p:sp>
        <p:nvSpPr>
          <p:cNvPr id="5" name="Title 4">
            <a:extLst>
              <a:ext uri="{FF2B5EF4-FFF2-40B4-BE49-F238E27FC236}">
                <a16:creationId xmlns:a16="http://schemas.microsoft.com/office/drawing/2014/main" id="{A150E310-4186-6976-C30C-C1B16A7F1BB6}"/>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9C76A878-235B-E55E-7014-B87187FB543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355BC4FF-DC22-B9F5-9132-85EBA90CF071}"/>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8A31DF67-74B3-0888-85E8-119C65EDE3DD}"/>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0" name="TextBox 9">
            <a:extLst>
              <a:ext uri="{FF2B5EF4-FFF2-40B4-BE49-F238E27FC236}">
                <a16:creationId xmlns:a16="http://schemas.microsoft.com/office/drawing/2014/main" id="{2A143C72-B1BC-536E-F42E-BFAED944033E}"/>
              </a:ext>
            </a:extLst>
          </p:cNvPr>
          <p:cNvSpPr txBox="1"/>
          <p:nvPr/>
        </p:nvSpPr>
        <p:spPr>
          <a:xfrm>
            <a:off x="527209" y="1440688"/>
            <a:ext cx="453444" cy="126928"/>
          </a:xfrm>
          <a:prstGeom prst="rect">
            <a:avLst/>
          </a:prstGeom>
          <a:noFill/>
        </p:spPr>
        <p:txBody>
          <a:bodyPr wrap="square" rtlCol="0">
            <a:spAutoFit/>
          </a:bodyPr>
          <a:lstStyle/>
          <a:p>
            <a:r>
              <a:rPr lang="en-US" sz="900" dirty="0"/>
              <a:t>.003</a:t>
            </a:r>
            <a:endParaRPr lang="en-DE" sz="900" dirty="0"/>
          </a:p>
        </p:txBody>
      </p:sp>
      <p:sp>
        <p:nvSpPr>
          <p:cNvPr id="11" name="TextBox 10">
            <a:extLst>
              <a:ext uri="{FF2B5EF4-FFF2-40B4-BE49-F238E27FC236}">
                <a16:creationId xmlns:a16="http://schemas.microsoft.com/office/drawing/2014/main" id="{F49DF128-026D-D130-2ED2-0C08F64A178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2" name="TextBox 11">
            <a:extLst>
              <a:ext uri="{FF2B5EF4-FFF2-40B4-BE49-F238E27FC236}">
                <a16:creationId xmlns:a16="http://schemas.microsoft.com/office/drawing/2014/main" id="{181B4B82-4370-CBE6-DCE6-5C4D72315BBC}"/>
              </a:ext>
            </a:extLst>
          </p:cNvPr>
          <p:cNvSpPr txBox="1"/>
          <p:nvPr/>
        </p:nvSpPr>
        <p:spPr>
          <a:xfrm>
            <a:off x="2000741" y="2028494"/>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FCE39FA7-147B-47A5-393B-0E2DB5B60814}"/>
              </a:ext>
            </a:extLst>
          </p:cNvPr>
          <p:cNvSpPr txBox="1"/>
          <p:nvPr/>
        </p:nvSpPr>
        <p:spPr>
          <a:xfrm>
            <a:off x="690557" y="1899152"/>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2ACAD1AC-B164-C762-CC44-CEB4EFFE8BF5}"/>
              </a:ext>
            </a:extLst>
          </p:cNvPr>
          <p:cNvSpPr txBox="1"/>
          <p:nvPr/>
        </p:nvSpPr>
        <p:spPr>
          <a:xfrm>
            <a:off x="1639285" y="1627441"/>
            <a:ext cx="453444" cy="126928"/>
          </a:xfrm>
          <a:prstGeom prst="rect">
            <a:avLst/>
          </a:prstGeom>
          <a:noFill/>
        </p:spPr>
        <p:txBody>
          <a:bodyPr wrap="square" rtlCol="0">
            <a:spAutoFit/>
          </a:bodyPr>
          <a:lstStyle/>
          <a:p>
            <a:r>
              <a:rPr lang="en-US" sz="900" dirty="0"/>
              <a:t>.011</a:t>
            </a:r>
          </a:p>
        </p:txBody>
      </p:sp>
      <p:sp>
        <p:nvSpPr>
          <p:cNvPr id="15" name="TextBox 14">
            <a:extLst>
              <a:ext uri="{FF2B5EF4-FFF2-40B4-BE49-F238E27FC236}">
                <a16:creationId xmlns:a16="http://schemas.microsoft.com/office/drawing/2014/main" id="{B56065BB-8969-E9AA-141E-B715BE805E3E}"/>
              </a:ext>
            </a:extLst>
          </p:cNvPr>
          <p:cNvSpPr txBox="1"/>
          <p:nvPr/>
        </p:nvSpPr>
        <p:spPr>
          <a:xfrm>
            <a:off x="630397" y="2970474"/>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6D04C586-E5B5-0B0C-BC3A-C3FBB30B7CE9}"/>
              </a:ext>
            </a:extLst>
          </p:cNvPr>
          <p:cNvSpPr txBox="1"/>
          <p:nvPr/>
        </p:nvSpPr>
        <p:spPr>
          <a:xfrm>
            <a:off x="1998636" y="1695752"/>
            <a:ext cx="453444" cy="230832"/>
          </a:xfrm>
          <a:prstGeom prst="rect">
            <a:avLst/>
          </a:prstGeom>
          <a:noFill/>
        </p:spPr>
        <p:txBody>
          <a:bodyPr wrap="square" rtlCol="0">
            <a:spAutoFit/>
          </a:bodyPr>
          <a:lstStyle/>
          <a:p>
            <a:r>
              <a:rPr lang="en-US" sz="900" dirty="0"/>
              <a:t>.023</a:t>
            </a:r>
          </a:p>
        </p:txBody>
      </p:sp>
      <p:sp>
        <p:nvSpPr>
          <p:cNvPr id="17" name="TextBox 16">
            <a:extLst>
              <a:ext uri="{FF2B5EF4-FFF2-40B4-BE49-F238E27FC236}">
                <a16:creationId xmlns:a16="http://schemas.microsoft.com/office/drawing/2014/main" id="{CDB995C7-F316-2128-F558-4509E2BE933B}"/>
              </a:ext>
            </a:extLst>
          </p:cNvPr>
          <p:cNvSpPr txBox="1"/>
          <p:nvPr/>
        </p:nvSpPr>
        <p:spPr>
          <a:xfrm>
            <a:off x="1108260" y="1134041"/>
            <a:ext cx="453444" cy="126928"/>
          </a:xfrm>
          <a:prstGeom prst="rect">
            <a:avLst/>
          </a:prstGeom>
          <a:noFill/>
        </p:spPr>
        <p:txBody>
          <a:bodyPr wrap="square" rtlCol="0">
            <a:spAutoFit/>
          </a:bodyPr>
          <a:lstStyle/>
          <a:p>
            <a:r>
              <a:rPr lang="en-US" sz="900" dirty="0"/>
              <a:t>.002</a:t>
            </a:r>
            <a:endParaRPr lang="en-DE" sz="900" dirty="0"/>
          </a:p>
        </p:txBody>
      </p:sp>
      <p:sp>
        <p:nvSpPr>
          <p:cNvPr id="18" name="TextBox 17">
            <a:extLst>
              <a:ext uri="{FF2B5EF4-FFF2-40B4-BE49-F238E27FC236}">
                <a16:creationId xmlns:a16="http://schemas.microsoft.com/office/drawing/2014/main" id="{35F4A19C-9649-5E9E-53EC-4AC70253AAC9}"/>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19" name="TextBox 18">
            <a:extLst>
              <a:ext uri="{FF2B5EF4-FFF2-40B4-BE49-F238E27FC236}">
                <a16:creationId xmlns:a16="http://schemas.microsoft.com/office/drawing/2014/main" id="{5BADDE03-14B1-B47F-F8D2-99EA4EF70C0D}"/>
              </a:ext>
            </a:extLst>
          </p:cNvPr>
          <p:cNvSpPr txBox="1"/>
          <p:nvPr/>
        </p:nvSpPr>
        <p:spPr>
          <a:xfrm>
            <a:off x="814810" y="1657824"/>
            <a:ext cx="453444" cy="126928"/>
          </a:xfrm>
          <a:prstGeom prst="rect">
            <a:avLst/>
          </a:prstGeom>
          <a:noFill/>
        </p:spPr>
        <p:txBody>
          <a:bodyPr wrap="square" rtlCol="0">
            <a:spAutoFit/>
          </a:bodyPr>
          <a:lstStyle/>
          <a:p>
            <a:r>
              <a:rPr lang="en-US" sz="900" dirty="0"/>
              <a:t>.059</a:t>
            </a:r>
          </a:p>
        </p:txBody>
      </p:sp>
      <p:sp>
        <p:nvSpPr>
          <p:cNvPr id="20" name="TextBox 19">
            <a:extLst>
              <a:ext uri="{FF2B5EF4-FFF2-40B4-BE49-F238E27FC236}">
                <a16:creationId xmlns:a16="http://schemas.microsoft.com/office/drawing/2014/main" id="{1D0E67CB-89D9-5170-34AC-CBC38BDF2B37}"/>
              </a:ext>
            </a:extLst>
          </p:cNvPr>
          <p:cNvSpPr txBox="1"/>
          <p:nvPr/>
        </p:nvSpPr>
        <p:spPr>
          <a:xfrm>
            <a:off x="238484" y="1867609"/>
            <a:ext cx="453444" cy="126928"/>
          </a:xfrm>
          <a:prstGeom prst="rect">
            <a:avLst/>
          </a:prstGeom>
          <a:noFill/>
        </p:spPr>
        <p:txBody>
          <a:bodyPr wrap="square" rtlCol="0">
            <a:spAutoFit/>
          </a:bodyPr>
          <a:lstStyle/>
          <a:p>
            <a:r>
              <a:rPr lang="en-US" sz="900" dirty="0"/>
              <a:t>.013</a:t>
            </a:r>
            <a:endParaRPr lang="en-DE" sz="900" dirty="0"/>
          </a:p>
        </p:txBody>
      </p:sp>
      <p:sp>
        <p:nvSpPr>
          <p:cNvPr id="21" name="TextBox 20">
            <a:extLst>
              <a:ext uri="{FF2B5EF4-FFF2-40B4-BE49-F238E27FC236}">
                <a16:creationId xmlns:a16="http://schemas.microsoft.com/office/drawing/2014/main" id="{62FE18D3-DFD0-D734-ADD8-C856F7C9FD47}"/>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CB2E3418-4F09-CAAA-BAE9-625105343D08}"/>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3" name="TextBox 22">
            <a:extLst>
              <a:ext uri="{FF2B5EF4-FFF2-40B4-BE49-F238E27FC236}">
                <a16:creationId xmlns:a16="http://schemas.microsoft.com/office/drawing/2014/main" id="{A3BB197A-635A-6E2C-112F-2686CC125E9F}"/>
              </a:ext>
            </a:extLst>
          </p:cNvPr>
          <p:cNvSpPr txBox="1"/>
          <p:nvPr/>
        </p:nvSpPr>
        <p:spPr>
          <a:xfrm>
            <a:off x="358042" y="2826260"/>
            <a:ext cx="453444" cy="126928"/>
          </a:xfrm>
          <a:prstGeom prst="rect">
            <a:avLst/>
          </a:prstGeom>
          <a:noFill/>
        </p:spPr>
        <p:txBody>
          <a:bodyPr wrap="square" rtlCol="0">
            <a:spAutoFit/>
          </a:bodyPr>
          <a:lstStyle/>
          <a:p>
            <a:r>
              <a:rPr lang="en-US" sz="900" dirty="0"/>
              <a:t>.004</a:t>
            </a:r>
            <a:endParaRPr lang="en-DE" sz="900" dirty="0"/>
          </a:p>
        </p:txBody>
      </p:sp>
      <p:sp>
        <p:nvSpPr>
          <p:cNvPr id="24" name="TextBox 23">
            <a:extLst>
              <a:ext uri="{FF2B5EF4-FFF2-40B4-BE49-F238E27FC236}">
                <a16:creationId xmlns:a16="http://schemas.microsoft.com/office/drawing/2014/main" id="{2706D920-33E5-9E59-C13F-FF08DCB1E649}"/>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25" name="TextBox 24">
            <a:extLst>
              <a:ext uri="{FF2B5EF4-FFF2-40B4-BE49-F238E27FC236}">
                <a16:creationId xmlns:a16="http://schemas.microsoft.com/office/drawing/2014/main" id="{AA6E476A-789B-04AF-9422-D6AB3EA568A3}"/>
              </a:ext>
            </a:extLst>
          </p:cNvPr>
          <p:cNvSpPr txBox="1"/>
          <p:nvPr/>
        </p:nvSpPr>
        <p:spPr>
          <a:xfrm>
            <a:off x="2094730" y="2263807"/>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0BE5E990-6870-95E9-498E-9C6EEF36A0DC}"/>
              </a:ext>
            </a:extLst>
          </p:cNvPr>
          <p:cNvSpPr txBox="1"/>
          <p:nvPr/>
        </p:nvSpPr>
        <p:spPr>
          <a:xfrm>
            <a:off x="1614919" y="1922610"/>
            <a:ext cx="453444" cy="230832"/>
          </a:xfrm>
          <a:prstGeom prst="rect">
            <a:avLst/>
          </a:prstGeom>
          <a:noFill/>
        </p:spPr>
        <p:txBody>
          <a:bodyPr wrap="square" rtlCol="0">
            <a:spAutoFit/>
          </a:bodyPr>
          <a:lstStyle/>
          <a:p>
            <a:r>
              <a:rPr lang="en-US" sz="900" dirty="0"/>
              <a:t>.006</a:t>
            </a:r>
            <a:endParaRPr lang="en-DE" sz="900" dirty="0"/>
          </a:p>
        </p:txBody>
      </p:sp>
      <p:sp>
        <p:nvSpPr>
          <p:cNvPr id="27" name="TextBox 26">
            <a:extLst>
              <a:ext uri="{FF2B5EF4-FFF2-40B4-BE49-F238E27FC236}">
                <a16:creationId xmlns:a16="http://schemas.microsoft.com/office/drawing/2014/main" id="{F4475D8B-A70A-7975-EF95-9C958262515F}"/>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B4BEB646-5BD3-70F1-7088-DCF5E78903DD}"/>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29" name="TextBox 28">
            <a:extLst>
              <a:ext uri="{FF2B5EF4-FFF2-40B4-BE49-F238E27FC236}">
                <a16:creationId xmlns:a16="http://schemas.microsoft.com/office/drawing/2014/main" id="{7727CDFB-D1A9-686F-2036-EA81C6547C45}"/>
              </a:ext>
            </a:extLst>
          </p:cNvPr>
          <p:cNvSpPr txBox="1"/>
          <p:nvPr/>
        </p:nvSpPr>
        <p:spPr>
          <a:xfrm>
            <a:off x="2054544" y="2531251"/>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F5177904-A365-36A7-D4F0-2DB0C8A445D6}"/>
              </a:ext>
            </a:extLst>
          </p:cNvPr>
          <p:cNvSpPr txBox="1"/>
          <p:nvPr/>
        </p:nvSpPr>
        <p:spPr>
          <a:xfrm>
            <a:off x="1625547" y="3061508"/>
            <a:ext cx="453444" cy="126928"/>
          </a:xfrm>
          <a:prstGeom prst="rect">
            <a:avLst/>
          </a:prstGeom>
          <a:noFill/>
        </p:spPr>
        <p:txBody>
          <a:bodyPr wrap="square" rtlCol="0">
            <a:spAutoFit/>
          </a:bodyPr>
          <a:lstStyle/>
          <a:p>
            <a:r>
              <a:rPr lang="en-US" sz="900" dirty="0"/>
              <a:t>.007</a:t>
            </a:r>
            <a:endParaRPr lang="en-DE" sz="900" dirty="0"/>
          </a:p>
        </p:txBody>
      </p:sp>
      <p:sp>
        <p:nvSpPr>
          <p:cNvPr id="31" name="TextBox 30">
            <a:extLst>
              <a:ext uri="{FF2B5EF4-FFF2-40B4-BE49-F238E27FC236}">
                <a16:creationId xmlns:a16="http://schemas.microsoft.com/office/drawing/2014/main" id="{ADE73527-E991-1393-80E5-C7F713BE07F4}"/>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sp>
        <p:nvSpPr>
          <p:cNvPr id="32" name="TextBox 31">
            <a:extLst>
              <a:ext uri="{FF2B5EF4-FFF2-40B4-BE49-F238E27FC236}">
                <a16:creationId xmlns:a16="http://schemas.microsoft.com/office/drawing/2014/main" id="{61F86A0B-2F40-F198-0FE9-569EEB947EF3}"/>
              </a:ext>
            </a:extLst>
          </p:cNvPr>
          <p:cNvSpPr txBox="1"/>
          <p:nvPr/>
        </p:nvSpPr>
        <p:spPr>
          <a:xfrm>
            <a:off x="1264930" y="1535357"/>
            <a:ext cx="671557" cy="230832"/>
          </a:xfrm>
          <a:prstGeom prst="rect">
            <a:avLst/>
          </a:prstGeom>
          <a:noFill/>
        </p:spPr>
        <p:txBody>
          <a:bodyPr wrap="square" rtlCol="0">
            <a:spAutoFit/>
          </a:bodyPr>
          <a:lstStyle/>
          <a:p>
            <a:r>
              <a:rPr lang="en-US" sz="900" dirty="0"/>
              <a:t>.023</a:t>
            </a:r>
            <a:endParaRPr lang="en-DE" sz="900" dirty="0"/>
          </a:p>
        </p:txBody>
      </p:sp>
      <p:sp>
        <p:nvSpPr>
          <p:cNvPr id="33" name="TextBox 32">
            <a:extLst>
              <a:ext uri="{FF2B5EF4-FFF2-40B4-BE49-F238E27FC236}">
                <a16:creationId xmlns:a16="http://schemas.microsoft.com/office/drawing/2014/main" id="{A7F14708-9701-CD92-1D5E-117514D13CF1}"/>
              </a:ext>
            </a:extLst>
          </p:cNvPr>
          <p:cNvSpPr txBox="1"/>
          <p:nvPr/>
        </p:nvSpPr>
        <p:spPr>
          <a:xfrm>
            <a:off x="1483044" y="122451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3B4DF5B1-8C55-77EE-EEA2-67EB71D5FC0F}"/>
              </a:ext>
            </a:extLst>
          </p:cNvPr>
          <p:cNvSpPr txBox="1"/>
          <p:nvPr/>
        </p:nvSpPr>
        <p:spPr>
          <a:xfrm>
            <a:off x="1730491" y="1375632"/>
            <a:ext cx="453444" cy="230832"/>
          </a:xfrm>
          <a:prstGeom prst="rect">
            <a:avLst/>
          </a:prstGeom>
          <a:noFill/>
        </p:spPr>
        <p:txBody>
          <a:bodyPr wrap="square" rtlCol="0">
            <a:spAutoFit/>
          </a:bodyPr>
          <a:lstStyle/>
          <a:p>
            <a:r>
              <a:rPr lang="en-US" sz="900" dirty="0"/>
              <a:t>.012</a:t>
            </a:r>
            <a:endParaRPr lang="en-DE" sz="900" dirty="0"/>
          </a:p>
        </p:txBody>
      </p:sp>
      <p:sp>
        <p:nvSpPr>
          <p:cNvPr id="35" name="TextBox 34">
            <a:extLst>
              <a:ext uri="{FF2B5EF4-FFF2-40B4-BE49-F238E27FC236}">
                <a16:creationId xmlns:a16="http://schemas.microsoft.com/office/drawing/2014/main" id="{C7BF2CFB-BA6D-C80C-117D-FCC9CC80C56C}"/>
              </a:ext>
            </a:extLst>
          </p:cNvPr>
          <p:cNvSpPr txBox="1"/>
          <p:nvPr/>
        </p:nvSpPr>
        <p:spPr>
          <a:xfrm>
            <a:off x="1847762" y="2865144"/>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F1EBD8B2-4712-4A96-340D-E9419C5F4037}"/>
              </a:ext>
            </a:extLst>
          </p:cNvPr>
          <p:cNvSpPr txBox="1"/>
          <p:nvPr/>
        </p:nvSpPr>
        <p:spPr>
          <a:xfrm>
            <a:off x="1324369" y="2194909"/>
            <a:ext cx="453444" cy="126928"/>
          </a:xfrm>
          <a:prstGeom prst="rect">
            <a:avLst/>
          </a:prstGeom>
          <a:noFill/>
        </p:spPr>
        <p:txBody>
          <a:bodyPr wrap="square" rtlCol="0">
            <a:spAutoFit/>
          </a:bodyPr>
          <a:lstStyle/>
          <a:p>
            <a:r>
              <a:rPr lang="en-US" sz="900" dirty="0"/>
              <a:t>.033</a:t>
            </a:r>
            <a:endParaRPr lang="en-DE" sz="900" dirty="0"/>
          </a:p>
        </p:txBody>
      </p:sp>
      <p:sp>
        <p:nvSpPr>
          <p:cNvPr id="42" name="TextBox 41">
            <a:extLst>
              <a:ext uri="{FF2B5EF4-FFF2-40B4-BE49-F238E27FC236}">
                <a16:creationId xmlns:a16="http://schemas.microsoft.com/office/drawing/2014/main" id="{772A4F7C-95A0-9593-4098-66A751174CD0}"/>
              </a:ext>
            </a:extLst>
          </p:cNvPr>
          <p:cNvSpPr txBox="1"/>
          <p:nvPr/>
        </p:nvSpPr>
        <p:spPr>
          <a:xfrm>
            <a:off x="1414908" y="2837274"/>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6962BB14-682D-C0CC-EB06-D89A40A36E27}"/>
              </a:ext>
            </a:extLst>
          </p:cNvPr>
          <p:cNvSpPr txBox="1"/>
          <p:nvPr/>
        </p:nvSpPr>
        <p:spPr>
          <a:xfrm>
            <a:off x="563352" y="2624497"/>
            <a:ext cx="453444" cy="126928"/>
          </a:xfrm>
          <a:prstGeom prst="rect">
            <a:avLst/>
          </a:prstGeom>
          <a:noFill/>
        </p:spPr>
        <p:txBody>
          <a:bodyPr wrap="square" rtlCol="0">
            <a:spAutoFit/>
          </a:bodyPr>
          <a:lstStyle/>
          <a:p>
            <a:r>
              <a:rPr lang="en-US" sz="900" dirty="0"/>
              <a:t>.329</a:t>
            </a:r>
            <a:endParaRPr lang="en-DE" sz="900" dirty="0"/>
          </a:p>
        </p:txBody>
      </p:sp>
      <p:sp>
        <p:nvSpPr>
          <p:cNvPr id="44" name="TextBox 43">
            <a:extLst>
              <a:ext uri="{FF2B5EF4-FFF2-40B4-BE49-F238E27FC236}">
                <a16:creationId xmlns:a16="http://schemas.microsoft.com/office/drawing/2014/main" id="{5067E139-A757-F0ED-AE84-57C85D83B350}"/>
              </a:ext>
            </a:extLst>
          </p:cNvPr>
          <p:cNvSpPr txBox="1"/>
          <p:nvPr/>
        </p:nvSpPr>
        <p:spPr>
          <a:xfrm>
            <a:off x="1341718" y="2502017"/>
            <a:ext cx="453444" cy="126928"/>
          </a:xfrm>
          <a:prstGeom prst="rect">
            <a:avLst/>
          </a:prstGeom>
          <a:noFill/>
        </p:spPr>
        <p:txBody>
          <a:bodyPr wrap="square" rtlCol="0">
            <a:spAutoFit/>
          </a:bodyPr>
          <a:lstStyle/>
          <a:p>
            <a:r>
              <a:rPr lang="en-US" sz="900" dirty="0"/>
              <a:t>.515</a:t>
            </a:r>
            <a:endParaRPr lang="en-DE" sz="900" dirty="0"/>
          </a:p>
        </p:txBody>
      </p:sp>
      <p:sp>
        <p:nvSpPr>
          <p:cNvPr id="46" name="TextBox 45">
            <a:extLst>
              <a:ext uri="{FF2B5EF4-FFF2-40B4-BE49-F238E27FC236}">
                <a16:creationId xmlns:a16="http://schemas.microsoft.com/office/drawing/2014/main" id="{11B39AB7-6350-5993-60C3-E1A9494E325C}"/>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sp>
        <p:nvSpPr>
          <p:cNvPr id="47" name="TextBox 46">
            <a:extLst>
              <a:ext uri="{FF2B5EF4-FFF2-40B4-BE49-F238E27FC236}">
                <a16:creationId xmlns:a16="http://schemas.microsoft.com/office/drawing/2014/main" id="{0273AF02-3A9E-7914-1FDB-7F631B36E5A5}"/>
              </a:ext>
            </a:extLst>
          </p:cNvPr>
          <p:cNvSpPr txBox="1"/>
          <p:nvPr/>
        </p:nvSpPr>
        <p:spPr>
          <a:xfrm>
            <a:off x="244647" y="2454279"/>
            <a:ext cx="453444" cy="126928"/>
          </a:xfrm>
          <a:prstGeom prst="rect">
            <a:avLst/>
          </a:prstGeom>
          <a:noFill/>
        </p:spPr>
        <p:txBody>
          <a:bodyPr wrap="square" rtlCol="0">
            <a:spAutoFit/>
          </a:bodyPr>
          <a:lstStyle/>
          <a:p>
            <a:r>
              <a:rPr lang="en-US" sz="900" dirty="0"/>
              <a:t>.048</a:t>
            </a:r>
          </a:p>
        </p:txBody>
      </p:sp>
      <p:sp>
        <p:nvSpPr>
          <p:cNvPr id="48" name="TextBox 47">
            <a:extLst>
              <a:ext uri="{FF2B5EF4-FFF2-40B4-BE49-F238E27FC236}">
                <a16:creationId xmlns:a16="http://schemas.microsoft.com/office/drawing/2014/main" id="{C29833D6-12AD-FAAE-B34C-266E0190CCEB}"/>
              </a:ext>
            </a:extLst>
          </p:cNvPr>
          <p:cNvSpPr txBox="1"/>
          <p:nvPr/>
        </p:nvSpPr>
        <p:spPr>
          <a:xfrm>
            <a:off x="616247" y="2251193"/>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13A99B23-144E-AA45-0E58-7152F924DE0C}"/>
              </a:ext>
            </a:extLst>
          </p:cNvPr>
          <p:cNvSpPr txBox="1"/>
          <p:nvPr/>
        </p:nvSpPr>
        <p:spPr>
          <a:xfrm>
            <a:off x="1184196" y="3218920"/>
            <a:ext cx="453444" cy="126928"/>
          </a:xfrm>
          <a:prstGeom prst="rect">
            <a:avLst/>
          </a:prstGeom>
          <a:noFill/>
        </p:spPr>
        <p:txBody>
          <a:bodyPr wrap="square" rtlCol="0">
            <a:spAutoFit/>
          </a:bodyPr>
          <a:lstStyle/>
          <a:p>
            <a:r>
              <a:rPr lang="en-US" sz="900" dirty="0"/>
              <a:t>.001</a:t>
            </a:r>
          </a:p>
        </p:txBody>
      </p:sp>
      <p:sp>
        <p:nvSpPr>
          <p:cNvPr id="50" name="TextBox 49">
            <a:extLst>
              <a:ext uri="{FF2B5EF4-FFF2-40B4-BE49-F238E27FC236}">
                <a16:creationId xmlns:a16="http://schemas.microsoft.com/office/drawing/2014/main" id="{F505DEC9-1E88-5207-4D6F-CEF396AAE89C}"/>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50B8310F-DBE8-A6DB-F038-DC703EE07DAF}"/>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8E0B2831-7EDB-0680-8919-727D80056321}"/>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ACFB4696-0933-7D5C-20E7-7DCC33CB54C3}"/>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610025"/>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F1D1E272-8234-C5F3-7910-26A5A3B2598C}"/>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590617" y="170150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AE8D7403-DAC1-E089-6B9E-5B0A97667E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6612794" y="3718982"/>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94C252C2-2A94-56BD-8478-147FC773E86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4677612" y="1567103"/>
            <a:ext cx="1192024" cy="1928295"/>
          </a:xfrm>
          <a:prstGeom prst="rect">
            <a:avLst/>
          </a:prstGeom>
        </p:spPr>
      </p:pic>
    </p:spTree>
    <p:extLst>
      <p:ext uri="{BB962C8B-B14F-4D97-AF65-F5344CB8AC3E}">
        <p14:creationId xmlns:p14="http://schemas.microsoft.com/office/powerpoint/2010/main" val="34717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22222E-6 L -0.22605 -0.01334 " pathEditMode="relative" rAng="0" ptsTypes="AA">
                                      <p:cBhvr>
                                        <p:cTn id="6" dur="1000" fill="hold"/>
                                        <p:tgtEl>
                                          <p:spTgt spid="82"/>
                                        </p:tgtEl>
                                        <p:attrNameLst>
                                          <p:attrName>ppt_x</p:attrName>
                                          <p:attrName>ppt_y</p:attrName>
                                        </p:attrNameLst>
                                      </p:cBhvr>
                                      <p:rCtr x="-11302" y="-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2605 -0.01334 L -0.4408 0.32805 " pathEditMode="relative" rAng="0" ptsTypes="AA">
                                      <p:cBhvr>
                                        <p:cTn id="10" dur="1000" fill="hold"/>
                                        <p:tgtEl>
                                          <p:spTgt spid="82"/>
                                        </p:tgtEl>
                                        <p:attrNameLst>
                                          <p:attrName>ppt_x</p:attrName>
                                          <p:attrName>ppt_y</p:attrName>
                                        </p:attrNameLst>
                                      </p:cBhvr>
                                      <p:rCtr x="-10747" y="17056"/>
                                    </p:animMotion>
                                  </p:childTnLst>
                                </p:cTn>
                              </p:par>
                              <p:par>
                                <p:cTn id="11" presetID="42" presetClass="path" presetSubtype="0" accel="50000" decel="50000" fill="hold" grpId="0" nodeType="withEffect">
                                  <p:stCondLst>
                                    <p:cond delay="0"/>
                                  </p:stCondLst>
                                  <p:childTnLst>
                                    <p:animMotion origin="layout" path="M 0 1.11111E-6 L -0.11944 0.41417 " pathEditMode="relative" rAng="0" ptsTypes="AA">
                                      <p:cBhvr>
                                        <p:cTn id="12" dur="1000" fill="hold"/>
                                        <p:tgtEl>
                                          <p:spTgt spid="32"/>
                                        </p:tgtEl>
                                        <p:attrNameLst>
                                          <p:attrName>ppt_x</p:attrName>
                                          <p:attrName>ppt_y</p:attrName>
                                        </p:attrNameLst>
                                      </p:cBhvr>
                                      <p:rCtr x="-5972" y="20694"/>
                                    </p:animMotion>
                                  </p:childTnLst>
                                </p:cTn>
                              </p:par>
                              <p:par>
                                <p:cTn id="13" presetID="42" presetClass="path" presetSubtype="0" accel="50000" decel="50000" fill="hold" grpId="0" nodeType="withEffect">
                                  <p:stCondLst>
                                    <p:cond delay="0"/>
                                  </p:stCondLst>
                                  <p:childTnLst>
                                    <p:animMotion origin="layout" path="M 2.22222E-6 1.11111E-6 L -0.12101 0.29194 " pathEditMode="relative" rAng="0" ptsTypes="AA">
                                      <p:cBhvr>
                                        <p:cTn id="14" dur="1000" fill="hold"/>
                                        <p:tgtEl>
                                          <p:spTgt spid="44"/>
                                        </p:tgtEl>
                                        <p:attrNameLst>
                                          <p:attrName>ppt_x</p:attrName>
                                          <p:attrName>ppt_y</p:attrName>
                                        </p:attrNameLst>
                                      </p:cBhvr>
                                      <p:rCtr x="-6059" y="14583"/>
                                    </p:animMotion>
                                  </p:childTnLst>
                                </p:cTn>
                              </p:par>
                              <p:par>
                                <p:cTn id="15" presetID="42" presetClass="path" presetSubtype="0" accel="50000" decel="50000" fill="hold" grpId="0" nodeType="withEffect">
                                  <p:stCondLst>
                                    <p:cond delay="0"/>
                                  </p:stCondLst>
                                  <p:childTnLst>
                                    <p:animMotion origin="layout" path="M 2.5E-6 0 L -0.04236 0.2475 " pathEditMode="relative" rAng="0" ptsTypes="AA">
                                      <p:cBhvr>
                                        <p:cTn id="16" dur="1000" fill="hold"/>
                                        <p:tgtEl>
                                          <p:spTgt spid="48"/>
                                        </p:tgtEl>
                                        <p:attrNameLst>
                                          <p:attrName>ppt_x</p:attrName>
                                          <p:attrName>ppt_y</p:attrName>
                                        </p:attrNameLst>
                                      </p:cBhvr>
                                      <p:rCtr x="-2118" y="12361"/>
                                    </p:animMotion>
                                  </p:childTnLst>
                                </p:cTn>
                              </p:par>
                              <p:par>
                                <p:cTn id="17" presetID="42" presetClass="path" presetSubtype="0" accel="50000" decel="50000" fill="hold" grpId="0" nodeType="withEffect">
                                  <p:stCondLst>
                                    <p:cond delay="0"/>
                                  </p:stCondLst>
                                  <p:childTnLst>
                                    <p:animMotion origin="layout" path="M -2.77778E-7 -4.44444E-6 L -0.10382 0.21112 " pathEditMode="relative" rAng="0" ptsTypes="AA">
                                      <p:cBhvr>
                                        <p:cTn id="18" dur="1000" fill="hold"/>
                                        <p:tgtEl>
                                          <p:spTgt spid="49"/>
                                        </p:tgtEl>
                                        <p:attrNameLst>
                                          <p:attrName>ppt_x</p:attrName>
                                          <p:attrName>ppt_y</p:attrName>
                                        </p:attrNameLst>
                                      </p:cBhvr>
                                      <p:rCtr x="-5191" y="10556"/>
                                    </p:animMotion>
                                  </p:childTnLst>
                                </p:cTn>
                              </p:par>
                              <p:par>
                                <p:cTn id="19" presetID="42" presetClass="path" presetSubtype="0" accel="50000" decel="50000" fill="hold" grpId="0" nodeType="withEffect">
                                  <p:stCondLst>
                                    <p:cond delay="0"/>
                                  </p:stCondLst>
                                  <p:childTnLst>
                                    <p:animMotion origin="layout" path="M 8.33333E-7 1.11111E-6 L -0.19896 0.37833 " pathEditMode="relative" rAng="0" ptsTypes="AA">
                                      <p:cBhvr>
                                        <p:cTn id="20" dur="1000" fill="hold"/>
                                        <p:tgtEl>
                                          <p:spTgt spid="29"/>
                                        </p:tgtEl>
                                        <p:attrNameLst>
                                          <p:attrName>ppt_x</p:attrName>
                                          <p:attrName>ppt_y</p:attrName>
                                        </p:attrNameLst>
                                      </p:cBhvr>
                                      <p:rCtr x="-9948" y="18917"/>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4.44444E-6 L -0.41789 -0.36862 " pathEditMode="relative" rAng="0" ptsTypes="AA">
                                      <p:cBhvr>
                                        <p:cTn id="24" dur="1000" fill="hold"/>
                                        <p:tgtEl>
                                          <p:spTgt spid="80"/>
                                        </p:tgtEl>
                                        <p:attrNameLst>
                                          <p:attrName>ppt_x</p:attrName>
                                          <p:attrName>ppt_y</p:attrName>
                                        </p:attrNameLst>
                                      </p:cBhvr>
                                      <p:rCtr x="-20903" y="-1844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3.05556E-6 -3.33333E-6 L 0.06736 0.49 " pathEditMode="relative" rAng="0" ptsTypes="AA">
                                      <p:cBhvr>
                                        <p:cTn id="28" dur="1000" fill="hold"/>
                                        <p:tgtEl>
                                          <p:spTgt spid="14"/>
                                        </p:tgtEl>
                                        <p:attrNameLst>
                                          <p:attrName>ppt_x</p:attrName>
                                          <p:attrName>ppt_y</p:attrName>
                                        </p:attrNameLst>
                                      </p:cBhvr>
                                      <p:rCtr x="3368" y="24500"/>
                                    </p:animMotion>
                                  </p:childTnLst>
                                </p:cTn>
                              </p:par>
                              <p:par>
                                <p:cTn id="29" presetID="42" presetClass="path" presetSubtype="0" accel="50000" decel="50000" fill="hold" grpId="0" nodeType="withEffect">
                                  <p:stCondLst>
                                    <p:cond delay="0"/>
                                  </p:stCondLst>
                                  <p:childTnLst>
                                    <p:animMotion origin="layout" path="M 1.11111E-6 1.11111E-6 L 0.06597 0.32055 " pathEditMode="relative" rAng="0" ptsTypes="AA">
                                      <p:cBhvr>
                                        <p:cTn id="30" dur="1000" fill="hold"/>
                                        <p:tgtEl>
                                          <p:spTgt spid="26"/>
                                        </p:tgtEl>
                                        <p:attrNameLst>
                                          <p:attrName>ppt_x</p:attrName>
                                          <p:attrName>ppt_y</p:attrName>
                                        </p:attrNameLst>
                                      </p:cBhvr>
                                      <p:rCtr x="3299" y="16028"/>
                                    </p:animMotion>
                                  </p:childTnLst>
                                </p:cTn>
                              </p:par>
                              <p:par>
                                <p:cTn id="31" presetID="42" presetClass="path" presetSubtype="0" accel="50000" decel="50000" fill="hold" grpId="0" nodeType="withEffect">
                                  <p:stCondLst>
                                    <p:cond delay="0"/>
                                  </p:stCondLst>
                                  <p:childTnLst>
                                    <p:animMotion origin="layout" path="M 3.61111E-6 5.55112E-17 L 0.02951 0.34472 " pathEditMode="relative" rAng="0" ptsTypes="AA">
                                      <p:cBhvr>
                                        <p:cTn id="32" dur="1000" fill="hold"/>
                                        <p:tgtEl>
                                          <p:spTgt spid="12"/>
                                        </p:tgtEl>
                                        <p:attrNameLst>
                                          <p:attrName>ppt_x</p:attrName>
                                          <p:attrName>ppt_y</p:attrName>
                                        </p:attrNameLst>
                                      </p:cBhvr>
                                      <p:rCtr x="1476" y="17222"/>
                                    </p:animMotion>
                                  </p:childTnLst>
                                </p:cTn>
                              </p:par>
                              <p:par>
                                <p:cTn id="33" presetID="42" presetClass="path" presetSubtype="0" accel="50000" decel="50000" fill="hold" grpId="0" nodeType="withEffect">
                                  <p:stCondLst>
                                    <p:cond delay="0"/>
                                  </p:stCondLst>
                                  <p:childTnLst>
                                    <p:animMotion origin="layout" path="M 2.77778E-6 -3.33333E-6 L 0.17396 0.49389 " pathEditMode="relative" rAng="0" ptsTypes="AA">
                                      <p:cBhvr>
                                        <p:cTn id="34" dur="1000" fill="hold"/>
                                        <p:tgtEl>
                                          <p:spTgt spid="13"/>
                                        </p:tgtEl>
                                        <p:attrNameLst>
                                          <p:attrName>ppt_x</p:attrName>
                                          <p:attrName>ppt_y</p:attrName>
                                        </p:attrNameLst>
                                      </p:cBhvr>
                                      <p:rCtr x="8698" y="24694"/>
                                    </p:animMotion>
                                  </p:childTnLst>
                                </p:cTn>
                              </p:par>
                              <p:par>
                                <p:cTn id="35" presetID="42" presetClass="path" presetSubtype="0" accel="50000" decel="50000" fill="hold" grpId="0" nodeType="withEffect">
                                  <p:stCondLst>
                                    <p:cond delay="0"/>
                                  </p:stCondLst>
                                  <p:childTnLst>
                                    <p:animMotion origin="layout" path="M 1.94444E-6 2.22222E-6 L 0.21736 0.40639 " pathEditMode="relative" rAng="0" ptsTypes="AA">
                                      <p:cBhvr>
                                        <p:cTn id="36" dur="1000" fill="hold"/>
                                        <p:tgtEl>
                                          <p:spTgt spid="20"/>
                                        </p:tgtEl>
                                        <p:attrNameLst>
                                          <p:attrName>ppt_x</p:attrName>
                                          <p:attrName>ppt_y</p:attrName>
                                        </p:attrNameLst>
                                      </p:cBhvr>
                                      <p:rCtr x="10868" y="20306"/>
                                    </p:animMotion>
                                  </p:childTnLst>
                                </p:cTn>
                              </p:par>
                              <p:par>
                                <p:cTn id="37" presetID="42" presetClass="path" presetSubtype="0" accel="50000" decel="50000" fill="hold" nodeType="withEffect">
                                  <p:stCondLst>
                                    <p:cond delay="0"/>
                                  </p:stCondLst>
                                  <p:childTnLst>
                                    <p:animMotion origin="layout" path="M -0.41789 -0.36862 L -0.41424 -0.06945 " pathEditMode="relative" rAng="0" ptsTypes="AA">
                                      <p:cBhvr>
                                        <p:cTn id="38" dur="1000" fill="hold"/>
                                        <p:tgtEl>
                                          <p:spTgt spid="80"/>
                                        </p:tgtEl>
                                        <p:attrNameLst>
                                          <p:attrName>ppt_x</p:attrName>
                                          <p:attrName>ppt_y</p:attrName>
                                        </p:attrNameLst>
                                      </p:cBhvr>
                                      <p:rCtr x="174" y="14944"/>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1.66667E-6 4.44444E-6 L -0.22535 -0.37112 " pathEditMode="relative" rAng="0" ptsTypes="AA">
                                      <p:cBhvr>
                                        <p:cTn id="42" dur="1000" fill="hold"/>
                                        <p:tgtEl>
                                          <p:spTgt spid="76"/>
                                        </p:tgtEl>
                                        <p:attrNameLst>
                                          <p:attrName>ppt_x</p:attrName>
                                          <p:attrName>ppt_y</p:attrName>
                                        </p:attrNameLst>
                                      </p:cBhvr>
                                      <p:rCtr x="-11233" y="-1855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22535 -0.37112 L -0.04687 -0.03834 " pathEditMode="relative" rAng="0" ptsTypes="AA">
                                      <p:cBhvr>
                                        <p:cTn id="46" dur="1000" fill="hold"/>
                                        <p:tgtEl>
                                          <p:spTgt spid="76"/>
                                        </p:tgtEl>
                                        <p:attrNameLst>
                                          <p:attrName>ppt_x</p:attrName>
                                          <p:attrName>ppt_y</p:attrName>
                                        </p:attrNameLst>
                                      </p:cBhvr>
                                      <p:rCtr x="8924" y="16639"/>
                                    </p:animMotion>
                                  </p:childTnLst>
                                </p:cTn>
                              </p:par>
                              <p:par>
                                <p:cTn id="47" presetID="42" presetClass="path" presetSubtype="0" accel="50000" decel="50000" fill="hold" grpId="0" nodeType="withEffect">
                                  <p:stCondLst>
                                    <p:cond delay="0"/>
                                  </p:stCondLst>
                                  <p:childTnLst>
                                    <p:animMotion origin="layout" path="M -2.5E-6 -3.33333E-6 L 0.225 0.51917 " pathEditMode="relative" rAng="0" ptsTypes="AA">
                                      <p:cBhvr>
                                        <p:cTn id="48" dur="1000" fill="hold"/>
                                        <p:tgtEl>
                                          <p:spTgt spid="34"/>
                                        </p:tgtEl>
                                        <p:attrNameLst>
                                          <p:attrName>ppt_x</p:attrName>
                                          <p:attrName>ppt_y</p:attrName>
                                        </p:attrNameLst>
                                      </p:cBhvr>
                                      <p:rCtr x="11250" y="25944"/>
                                    </p:animMotion>
                                  </p:childTnLst>
                                </p:cTn>
                              </p:par>
                              <p:par>
                                <p:cTn id="49" presetID="42" presetClass="path" presetSubtype="0" accel="50000" decel="50000" fill="hold" grpId="0" nodeType="withEffect">
                                  <p:stCondLst>
                                    <p:cond delay="0"/>
                                  </p:stCondLst>
                                  <p:childTnLst>
                                    <p:animMotion origin="layout" path="M 8.33333E-7 2.22222E-6 L 0.25851 0.65778 " pathEditMode="relative" rAng="0" ptsTypes="AA">
                                      <p:cBhvr>
                                        <p:cTn id="50" dur="1000" fill="hold"/>
                                        <p:tgtEl>
                                          <p:spTgt spid="33"/>
                                        </p:tgtEl>
                                        <p:attrNameLst>
                                          <p:attrName>ppt_x</p:attrName>
                                          <p:attrName>ppt_y</p:attrName>
                                        </p:attrNameLst>
                                      </p:cBhvr>
                                      <p:rCtr x="12917" y="32889"/>
                                    </p:animMotion>
                                  </p:childTnLst>
                                </p:cTn>
                              </p:par>
                              <p:par>
                                <p:cTn id="51" presetID="42" presetClass="path" presetSubtype="0" accel="50000" decel="50000" fill="hold" grpId="0" nodeType="withEffect">
                                  <p:stCondLst>
                                    <p:cond delay="0"/>
                                  </p:stCondLst>
                                  <p:childTnLst>
                                    <p:animMotion origin="layout" path="M 3.05556E-6 -4.44444E-6 L 0.29705 0.62 " pathEditMode="relative" rAng="0" ptsTypes="AA">
                                      <p:cBhvr>
                                        <p:cTn id="52" dur="1000" fill="hold"/>
                                        <p:tgtEl>
                                          <p:spTgt spid="17"/>
                                        </p:tgtEl>
                                        <p:attrNameLst>
                                          <p:attrName>ppt_x</p:attrName>
                                          <p:attrName>ppt_y</p:attrName>
                                        </p:attrNameLst>
                                      </p:cBhvr>
                                      <p:rCtr x="14844" y="31000"/>
                                    </p:animMotion>
                                  </p:childTnLst>
                                </p:cTn>
                              </p:par>
                              <p:par>
                                <p:cTn id="53" presetID="42" presetClass="path" presetSubtype="0" accel="50000" decel="50000" fill="hold" grpId="0" nodeType="withEffect">
                                  <p:stCondLst>
                                    <p:cond delay="0"/>
                                  </p:stCondLst>
                                  <p:childTnLst>
                                    <p:animMotion origin="layout" path="M -2.5E-6 4.44444E-6 L 0.40052 0.50222 " pathEditMode="relative" rAng="0" ptsTypes="AA">
                                      <p:cBhvr>
                                        <p:cTn id="54" dur="1000" fill="hold"/>
                                        <p:tgtEl>
                                          <p:spTgt spid="47"/>
                                        </p:tgtEl>
                                        <p:attrNameLst>
                                          <p:attrName>ppt_x</p:attrName>
                                          <p:attrName>ppt_y</p:attrName>
                                        </p:attrNameLst>
                                      </p:cBhvr>
                                      <p:rCtr x="20017" y="25111"/>
                                    </p:animMotion>
                                  </p:childTnLst>
                                </p:cTn>
                              </p:par>
                              <p:par>
                                <p:cTn id="55" presetID="42" presetClass="path" presetSubtype="0" accel="50000" decel="50000" fill="hold" grpId="0" nodeType="withEffect">
                                  <p:stCondLst>
                                    <p:cond delay="0"/>
                                  </p:stCondLst>
                                  <p:childTnLst>
                                    <p:animMotion origin="layout" path="M 5.55556E-7 -1.11111E-6 L 0.17951 0.30889 " pathEditMode="relative" rAng="0" ptsTypes="AA">
                                      <p:cBhvr>
                                        <p:cTn id="56" dur="1000" fill="hold"/>
                                        <p:tgtEl>
                                          <p:spTgt spid="25"/>
                                        </p:tgtEl>
                                        <p:attrNameLst>
                                          <p:attrName>ppt_x</p:attrName>
                                          <p:attrName>ppt_y</p:attrName>
                                        </p:attrNameLst>
                                      </p:cBhvr>
                                      <p:rCtr x="8976" y="15444"/>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77778E-7 3.33333E-6 L -0.41996 -0.03473 " pathEditMode="relative" rAng="0" ptsTypes="AA">
                                      <p:cBhvr>
                                        <p:cTn id="60" dur="1000" fill="hold"/>
                                        <p:tgtEl>
                                          <p:spTgt spid="78"/>
                                        </p:tgtEl>
                                        <p:attrNameLst>
                                          <p:attrName>ppt_x</p:attrName>
                                          <p:attrName>ppt_y</p:attrName>
                                        </p:attrNameLst>
                                      </p:cBhvr>
                                      <p:rCtr x="-20590" y="-2167"/>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41997 -0.03473 L -0.00208 0.33389 " pathEditMode="relative" rAng="0" ptsTypes="AA">
                                      <p:cBhvr>
                                        <p:cTn id="64" dur="1000" fill="hold"/>
                                        <p:tgtEl>
                                          <p:spTgt spid="78"/>
                                        </p:tgtEl>
                                        <p:attrNameLst>
                                          <p:attrName>ppt_x</p:attrName>
                                          <p:attrName>ppt_y</p:attrName>
                                        </p:attrNameLst>
                                      </p:cBhvr>
                                      <p:rCtr x="20122" y="19056"/>
                                    </p:animMotion>
                                  </p:childTnLst>
                                </p:cTn>
                              </p:par>
                              <p:par>
                                <p:cTn id="65" presetID="42" presetClass="path" presetSubtype="0" accel="50000" decel="50000" fill="hold" grpId="0" nodeType="withEffect">
                                  <p:stCondLst>
                                    <p:cond delay="0"/>
                                  </p:stCondLst>
                                  <p:childTnLst>
                                    <p:animMotion origin="layout" path="M -3.88889E-6 0 L 0.48212 0.23778 " pathEditMode="relative" rAng="0" ptsTypes="AA">
                                      <p:cBhvr>
                                        <p:cTn id="66" dur="1000" fill="hold"/>
                                        <p:tgtEl>
                                          <p:spTgt spid="42"/>
                                        </p:tgtEl>
                                        <p:attrNameLst>
                                          <p:attrName>ppt_x</p:attrName>
                                          <p:attrName>ppt_y</p:attrName>
                                        </p:attrNameLst>
                                      </p:cBhvr>
                                      <p:rCtr x="24097" y="11889"/>
                                    </p:animMotion>
                                  </p:childTnLst>
                                </p:cTn>
                              </p:par>
                              <p:par>
                                <p:cTn id="67" presetID="42" presetClass="path" presetSubtype="0" accel="50000" decel="50000" fill="hold" grpId="0" nodeType="withEffect">
                                  <p:stCondLst>
                                    <p:cond delay="0"/>
                                  </p:stCondLst>
                                  <p:childTnLst>
                                    <p:animMotion origin="layout" path="M -4.16667E-6 3.33333E-6 L 0.45903 0.15805 " pathEditMode="relative" rAng="0" ptsTypes="AA">
                                      <p:cBhvr>
                                        <p:cTn id="68" dur="1000" fill="hold"/>
                                        <p:tgtEl>
                                          <p:spTgt spid="30"/>
                                        </p:tgtEl>
                                        <p:attrNameLst>
                                          <p:attrName>ppt_x</p:attrName>
                                          <p:attrName>ppt_y</p:attrName>
                                        </p:attrNameLst>
                                      </p:cBhvr>
                                      <p:rCtr x="22951" y="7889"/>
                                    </p:animMotion>
                                  </p:childTnLst>
                                </p:cTn>
                              </p:par>
                              <p:par>
                                <p:cTn id="69" presetID="42" presetClass="path" presetSubtype="0" accel="50000" decel="50000" fill="hold" grpId="0" nodeType="withEffect">
                                  <p:stCondLst>
                                    <p:cond delay="0"/>
                                  </p:stCondLst>
                                  <p:childTnLst>
                                    <p:animMotion origin="layout" path="M 1.11111E-6 4.44444E-6 L 0.59531 0.2925 " pathEditMode="relative" rAng="0" ptsTypes="AA">
                                      <p:cBhvr>
                                        <p:cTn id="70" dur="1000" fill="hold"/>
                                        <p:tgtEl>
                                          <p:spTgt spid="23"/>
                                        </p:tgtEl>
                                        <p:attrNameLst>
                                          <p:attrName>ppt_x</p:attrName>
                                          <p:attrName>ppt_y</p:attrName>
                                        </p:attrNameLst>
                                      </p:cBhvr>
                                      <p:rCtr x="29757" y="14611"/>
                                    </p:animMotion>
                                  </p:childTnLst>
                                </p:cTn>
                              </p:par>
                              <p:par>
                                <p:cTn id="71" presetID="42" presetClass="path" presetSubtype="0" accel="50000" decel="50000" fill="hold" grpId="0" nodeType="withEffect">
                                  <p:stCondLst>
                                    <p:cond delay="0"/>
                                  </p:stCondLst>
                                  <p:childTnLst>
                                    <p:animMotion origin="layout" path="M 1.66667E-6 2.22222E-6 L 0.57274 0.3725 " pathEditMode="relative" rAng="0" ptsTypes="AA">
                                      <p:cBhvr>
                                        <p:cTn id="72" dur="1000" fill="hold"/>
                                        <p:tgtEl>
                                          <p:spTgt spid="43"/>
                                        </p:tgtEl>
                                        <p:attrNameLst>
                                          <p:attrName>ppt_x</p:attrName>
                                          <p:attrName>ppt_y</p:attrName>
                                        </p:attrNameLst>
                                      </p:cBhvr>
                                      <p:rCtr x="28628" y="18611"/>
                                    </p:animMotion>
                                  </p:childTnLst>
                                </p:cTn>
                              </p:par>
                              <p:par>
                                <p:cTn id="73" presetID="42" presetClass="path" presetSubtype="0" accel="50000" decel="50000" fill="hold" grpId="0" nodeType="withEffect">
                                  <p:stCondLst>
                                    <p:cond delay="0"/>
                                  </p:stCondLst>
                                  <p:childTnLst>
                                    <p:animMotion origin="layout" path="M 4.72222E-6 4.44444E-6 L 0.57673 0.65083 " pathEditMode="relative" rAng="0" ptsTypes="AA">
                                      <p:cBhvr>
                                        <p:cTn id="74" dur="1000" fill="hold"/>
                                        <p:tgtEl>
                                          <p:spTgt spid="10"/>
                                        </p:tgtEl>
                                        <p:attrNameLst>
                                          <p:attrName>ppt_x</p:attrName>
                                          <p:attrName>ppt_y</p:attrName>
                                        </p:attrNameLst>
                                      </p:cBhvr>
                                      <p:rCtr x="28837" y="32528"/>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nodeType="clickEffect">
                                  <p:stCondLst>
                                    <p:cond delay="0"/>
                                  </p:stCondLst>
                                  <p:childTnLst>
                                    <p:animMotion origin="layout" path="M 3.33333E-6 -4.44444E-6 L -0.59097 -0.165 " pathEditMode="relative" rAng="0" ptsTypes="AA">
                                      <p:cBhvr>
                                        <p:cTn id="78" dur="1000" fill="hold"/>
                                        <p:tgtEl>
                                          <p:spTgt spid="66"/>
                                        </p:tgtEl>
                                        <p:attrNameLst>
                                          <p:attrName>ppt_x</p:attrName>
                                          <p:attrName>ppt_y</p:attrName>
                                        </p:attrNameLst>
                                      </p:cBhvr>
                                      <p:rCtr x="-29410" y="-825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59098 -0.165 L 0.01909 0.18889 " pathEditMode="relative" rAng="0" ptsTypes="AA">
                                      <p:cBhvr>
                                        <p:cTn id="82" dur="1000" fill="hold"/>
                                        <p:tgtEl>
                                          <p:spTgt spid="66"/>
                                        </p:tgtEl>
                                        <p:attrNameLst>
                                          <p:attrName>ppt_x</p:attrName>
                                          <p:attrName>ppt_y</p:attrName>
                                        </p:attrNameLst>
                                      </p:cBhvr>
                                      <p:rCtr x="30503" y="17694"/>
                                    </p:animMotion>
                                  </p:childTnLst>
                                </p:cTn>
                              </p:par>
                              <p:par>
                                <p:cTn id="83" presetID="42" presetClass="path" presetSubtype="0" accel="50000" decel="50000" fill="hold" grpId="0" nodeType="withEffect">
                                  <p:stCondLst>
                                    <p:cond delay="0"/>
                                  </p:stCondLst>
                                  <p:childTnLst>
                                    <p:animMotion origin="layout" path="M 1.94444E-6 2.22222E-6 L 0.69514 0.29333 " pathEditMode="relative" rAng="0" ptsTypes="AA">
                                      <p:cBhvr>
                                        <p:cTn id="84" dur="1000" fill="hold"/>
                                        <p:tgtEl>
                                          <p:spTgt spid="38"/>
                                        </p:tgtEl>
                                        <p:attrNameLst>
                                          <p:attrName>ppt_x</p:attrName>
                                          <p:attrName>ppt_y</p:attrName>
                                        </p:attrNameLst>
                                      </p:cBhvr>
                                      <p:rCtr x="34757" y="14667"/>
                                    </p:animMotion>
                                  </p:childTnLst>
                                </p:cTn>
                              </p:par>
                              <p:par>
                                <p:cTn id="85" presetID="42" presetClass="path" presetSubtype="0" accel="50000" decel="50000" fill="hold" grpId="0" nodeType="withEffect">
                                  <p:stCondLst>
                                    <p:cond delay="0"/>
                                  </p:stCondLst>
                                  <p:childTnLst>
                                    <p:animMotion origin="layout" path="M 2.77778E-7 0 L 0.64358 0.22083 " pathEditMode="relative" rAng="0" ptsTypes="AA">
                                      <p:cBhvr>
                                        <p:cTn id="86" dur="1000" fill="hold"/>
                                        <p:tgtEl>
                                          <p:spTgt spid="35"/>
                                        </p:tgtEl>
                                        <p:attrNameLst>
                                          <p:attrName>ppt_x</p:attrName>
                                          <p:attrName>ppt_y</p:attrName>
                                        </p:attrNameLst>
                                      </p:cBhvr>
                                      <p:rCtr x="32170" y="11028"/>
                                    </p:animMotion>
                                  </p:childTnLst>
                                </p:cTn>
                              </p:par>
                              <p:par>
                                <p:cTn id="87" presetID="42" presetClass="path" presetSubtype="0" accel="50000" decel="50000" fill="hold" grpId="0" nodeType="withEffect">
                                  <p:stCondLst>
                                    <p:cond delay="0"/>
                                  </p:stCondLst>
                                  <p:childTnLst>
                                    <p:animMotion origin="layout" path="M 2.77556E-17 -3.33333E-6 L 0.78194 0.29473 " pathEditMode="relative" rAng="0" ptsTypes="AA">
                                      <p:cBhvr>
                                        <p:cTn id="88" dur="1000" fill="hold"/>
                                        <p:tgtEl>
                                          <p:spTgt spid="15"/>
                                        </p:tgtEl>
                                        <p:attrNameLst>
                                          <p:attrName>ppt_x</p:attrName>
                                          <p:attrName>ppt_y</p:attrName>
                                        </p:attrNameLst>
                                      </p:cBhvr>
                                      <p:rCtr x="39097" y="14722"/>
                                    </p:animMotion>
                                  </p:childTnLst>
                                </p:cTn>
                              </p:par>
                              <p:par>
                                <p:cTn id="89" presetID="42" presetClass="path" presetSubtype="0" accel="50000" decel="50000" fill="hold" grpId="0" nodeType="withEffect">
                                  <p:stCondLst>
                                    <p:cond delay="0"/>
                                  </p:stCondLst>
                                  <p:childTnLst>
                                    <p:animMotion origin="layout" path="M 1.11111E-6 -1.11111E-6 L 0.7618 0.58195 " pathEditMode="relative" rAng="0" ptsTypes="AA">
                                      <p:cBhvr>
                                        <p:cTn id="90" dur="1000" fill="hold"/>
                                        <p:tgtEl>
                                          <p:spTgt spid="19"/>
                                        </p:tgtEl>
                                        <p:attrNameLst>
                                          <p:attrName>ppt_x</p:attrName>
                                          <p:attrName>ppt_y</p:attrName>
                                        </p:attrNameLst>
                                      </p:cBhvr>
                                      <p:rCtr x="38090" y="29083"/>
                                    </p:animMotion>
                                  </p:childTnLst>
                                </p:cTn>
                              </p:par>
                              <p:par>
                                <p:cTn id="91" presetID="42" presetClass="path" presetSubtype="0" accel="50000" decel="50000" fill="hold" grpId="0" nodeType="withEffect">
                                  <p:stCondLst>
                                    <p:cond delay="0"/>
                                  </p:stCondLst>
                                  <p:childTnLst>
                                    <p:animMotion origin="layout" path="M -2.77778E-6 -4.44444E-6 L 0.63229 0.47223 " pathEditMode="relative" rAng="0" ptsTypes="AA">
                                      <p:cBhvr>
                                        <p:cTn id="92" dur="1000" fill="hold"/>
                                        <p:tgtEl>
                                          <p:spTgt spid="16"/>
                                        </p:tgtEl>
                                        <p:attrNameLst>
                                          <p:attrName>ppt_x</p:attrName>
                                          <p:attrName>ppt_y</p:attrName>
                                        </p:attrNameLst>
                                      </p:cBhvr>
                                      <p:rCtr x="31615" y="2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19" grpId="0"/>
      <p:bldP spid="20" grpId="0"/>
      <p:bldP spid="23" grpId="0"/>
      <p:bldP spid="25" grpId="0"/>
      <p:bldP spid="26" grpId="0"/>
      <p:bldP spid="29" grpId="0"/>
      <p:bldP spid="30" grpId="0"/>
      <p:bldP spid="32" grpId="0"/>
      <p:bldP spid="33" grpId="0"/>
      <p:bldP spid="34" grpId="0"/>
      <p:bldP spid="35" grpId="0"/>
      <p:bldP spid="38" grpId="0"/>
      <p:bldP spid="42" grpId="0"/>
      <p:bldP spid="43" grpId="0"/>
      <p:bldP spid="44"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23943-8830-5E17-E487-85E5C79AAC8B}"/>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3C6BA22E-B933-2B07-D046-AB9E5D8E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3" name="Footer Placeholder 2">
            <a:extLst>
              <a:ext uri="{FF2B5EF4-FFF2-40B4-BE49-F238E27FC236}">
                <a16:creationId xmlns:a16="http://schemas.microsoft.com/office/drawing/2014/main" id="{8CA7B01C-3B20-5EBD-E3AD-003C182721C2}"/>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4D703EDA-3FB7-3791-5EEB-7A17C8A5702E}"/>
              </a:ext>
            </a:extLst>
          </p:cNvPr>
          <p:cNvSpPr>
            <a:spLocks noGrp="1"/>
          </p:cNvSpPr>
          <p:nvPr>
            <p:ph type="sldNum" sz="quarter" idx="12"/>
          </p:nvPr>
        </p:nvSpPr>
        <p:spPr/>
        <p:txBody>
          <a:bodyPr/>
          <a:lstStyle/>
          <a:p>
            <a:r>
              <a:rPr lang="en-GB"/>
              <a:t>Page </a:t>
            </a:r>
            <a:fld id="{BE3DC40E-DBBE-4E2D-9EEC-FBF0DA0E9179}" type="slidenum">
              <a:rPr lang="en-GB" smtClean="0"/>
              <a:t>11</a:t>
            </a:fld>
            <a:endParaRPr lang="en-GB" dirty="0"/>
          </a:p>
        </p:txBody>
      </p:sp>
      <p:sp>
        <p:nvSpPr>
          <p:cNvPr id="5" name="Title 4">
            <a:extLst>
              <a:ext uri="{FF2B5EF4-FFF2-40B4-BE49-F238E27FC236}">
                <a16:creationId xmlns:a16="http://schemas.microsoft.com/office/drawing/2014/main" id="{B5DDC9B0-38A3-28FA-C338-4A7DDB1FBC01}"/>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7179E4C0-B4B1-D965-C70C-DDD19C740A4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445275E0-D31C-FA23-8D07-188CDDB07189}"/>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A753F36B-37AF-C1D6-7D82-968DEEE1256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6C4A89EA-4FB2-B1AB-699D-6FDEBE1BC6E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EA6CC825-F105-C03C-E2D8-D36487258EE5}"/>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EAF9E68-C71A-8C3E-E2A3-72988553A8AE}"/>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E38752F1-BCD8-DFF7-9F43-9F8FCFDB8712}"/>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A0DF160-D8CC-026A-39E8-E90506BDF63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grpSp>
        <p:nvGrpSpPr>
          <p:cNvPr id="39" name="Group 38">
            <a:extLst>
              <a:ext uri="{FF2B5EF4-FFF2-40B4-BE49-F238E27FC236}">
                <a16:creationId xmlns:a16="http://schemas.microsoft.com/office/drawing/2014/main" id="{EFEAB268-6BD0-F4C8-16F4-1FDD6AB7BB14}"/>
              </a:ext>
            </a:extLst>
          </p:cNvPr>
          <p:cNvGrpSpPr/>
          <p:nvPr/>
        </p:nvGrpSpPr>
        <p:grpSpPr>
          <a:xfrm>
            <a:off x="2198654" y="3672023"/>
            <a:ext cx="537910" cy="1092422"/>
            <a:chOff x="2198654" y="3672023"/>
            <a:chExt cx="537910" cy="1092422"/>
          </a:xfrm>
        </p:grpSpPr>
        <p:sp>
          <p:nvSpPr>
            <p:cNvPr id="12" name="TextBox 11">
              <a:extLst>
                <a:ext uri="{FF2B5EF4-FFF2-40B4-BE49-F238E27FC236}">
                  <a16:creationId xmlns:a16="http://schemas.microsoft.com/office/drawing/2014/main" id="{83C269F6-B221-5484-2807-329B47BE1B3E}"/>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DD224D8B-64B1-0FCE-C767-FC834065AF2D}"/>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C081E58B-2680-E8EE-A838-F6E1D1A79F78}"/>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16F3F3C1-C4B9-FB44-63FC-80FA2D1C0D57}"/>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8E0BF69E-F67B-B101-BD31-89B16CCE5206}"/>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AF6571E6-5998-4BB4-99D8-FB5C138FF27C}"/>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1EB2C583-93EF-FB1B-C198-D2B10F4A94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11E613EB-105A-7997-BCE3-E398112B154D}"/>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416D93C1-9A3D-2EA8-ED05-02722A7F74B9}"/>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C74AA684-0E32-C598-21C2-7A2FC9B0C682}"/>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C72A2947-DA7F-563D-15C9-A5444D116BBA}"/>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0D70D132-46B4-31DA-9CE1-DE89E2FB30E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49F7270-D022-BE96-D859-62C9671B265E}"/>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96787A18-AC93-7F19-2585-4725E5CF0AAE}"/>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F747CA0B-A096-0484-CB72-2F2064A6CF8F}"/>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89C3688-5496-1375-8484-C3D36C69A58E}"/>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D99B0D71-2E58-AB83-4C2C-B92ABDC74EFE}"/>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0379FAD9-CF7B-CD66-6654-85CF17C996A3}"/>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DF9340D1-9879-6A4D-9A74-8D00F1F7E655}"/>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4EB4366D-6E7B-2F11-9964-B056F7BF1B69}"/>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BA4F72FC-F881-7888-11C6-80C8DBBA4110}"/>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40" name="Group 39">
            <a:extLst>
              <a:ext uri="{FF2B5EF4-FFF2-40B4-BE49-F238E27FC236}">
                <a16:creationId xmlns:a16="http://schemas.microsoft.com/office/drawing/2014/main" id="{AD3CEC59-0C2E-00A2-6384-8A623B502056}"/>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366D5D36-114A-E63F-C34F-FBA197CF645C}"/>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7CD4EB61-D33E-1B24-4F48-F3016720FF6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3" name="TextBox 32">
              <a:extLst>
                <a:ext uri="{FF2B5EF4-FFF2-40B4-BE49-F238E27FC236}">
                  <a16:creationId xmlns:a16="http://schemas.microsoft.com/office/drawing/2014/main" id="{4CD105E2-1025-DA37-E536-46361AF9EF0D}"/>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007FC09B-6DA9-34B8-8B0C-7624A3CFFD24}"/>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C2F03F3E-C185-C00E-6CAF-CE3E85EBEC3A}"/>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37" name="Group 36">
            <a:extLst>
              <a:ext uri="{FF2B5EF4-FFF2-40B4-BE49-F238E27FC236}">
                <a16:creationId xmlns:a16="http://schemas.microsoft.com/office/drawing/2014/main" id="{97F5AE89-AAB5-8299-66B2-81AC6ABF105A}"/>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B6990EE9-F09B-D7BE-7EDD-948D12A6E5B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A11CE9A7-8827-5F31-DCE3-4F3D26542CB2}"/>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4" name="TextBox 43">
              <a:extLst>
                <a:ext uri="{FF2B5EF4-FFF2-40B4-BE49-F238E27FC236}">
                  <a16:creationId xmlns:a16="http://schemas.microsoft.com/office/drawing/2014/main" id="{B3E6FAB8-6700-2E3F-C87B-A8A1024F1CD0}"/>
                </a:ext>
              </a:extLst>
            </p:cNvPr>
            <p:cNvSpPr txBox="1"/>
            <p:nvPr/>
          </p:nvSpPr>
          <p:spPr>
            <a:xfrm>
              <a:off x="244647" y="4107327"/>
              <a:ext cx="453444" cy="126928"/>
            </a:xfrm>
            <a:prstGeom prst="rect">
              <a:avLst/>
            </a:prstGeom>
            <a:noFill/>
          </p:spPr>
          <p:txBody>
            <a:bodyPr wrap="square" rtlCol="0">
              <a:spAutoFit/>
            </a:bodyPr>
            <a:lstStyle/>
            <a:p>
              <a:r>
                <a:rPr lang="en-US" sz="900" dirty="0"/>
                <a:t>.515</a:t>
              </a:r>
              <a:endParaRPr lang="en-DE" sz="900" dirty="0"/>
            </a:p>
          </p:txBody>
        </p:sp>
        <p:sp>
          <p:nvSpPr>
            <p:cNvPr id="48" name="TextBox 47">
              <a:extLst>
                <a:ext uri="{FF2B5EF4-FFF2-40B4-BE49-F238E27FC236}">
                  <a16:creationId xmlns:a16="http://schemas.microsoft.com/office/drawing/2014/main" id="{66ADBAC6-1E99-7794-94C8-042AD85DDB29}"/>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E3852DF9-4434-0D40-03F0-A71FEB58AE1E}"/>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664D2D75-38ED-968F-F6E1-1D7EE3F10C1A}"/>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6C9419D2-624F-277F-F979-DD311359862A}"/>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BF5D8A81-2613-06DB-4A56-790D3F973373}"/>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C77E3D27-5C64-45E0-2D3D-0E8382F5104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B9A3F5B0-C47B-DB20-0405-F614361B9F00}"/>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915E0CCB-F811-EEA4-4800-DB8F84AADD7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541DE7D8-D6FC-8A4C-62C0-1231CF68D3D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68C7793E-85A1-CA1A-32D9-206F7F20C173}"/>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sp>
        <p:nvSpPr>
          <p:cNvPr id="51" name="TextBox 50">
            <a:extLst>
              <a:ext uri="{FF2B5EF4-FFF2-40B4-BE49-F238E27FC236}">
                <a16:creationId xmlns:a16="http://schemas.microsoft.com/office/drawing/2014/main" id="{CB191E43-56D7-DD19-53B2-03213A02A430}"/>
              </a:ext>
            </a:extLst>
          </p:cNvPr>
          <p:cNvSpPr txBox="1"/>
          <p:nvPr/>
        </p:nvSpPr>
        <p:spPr>
          <a:xfrm>
            <a:off x="2736564" y="2042294"/>
            <a:ext cx="647736" cy="584775"/>
          </a:xfrm>
          <a:prstGeom prst="rect">
            <a:avLst/>
          </a:prstGeom>
          <a:noFill/>
        </p:spPr>
        <p:txBody>
          <a:bodyPr wrap="square" rtlCol="0">
            <a:spAutoFit/>
          </a:bodyPr>
          <a:lstStyle/>
          <a:p>
            <a:r>
              <a:rPr lang="en-DE" sz="3200" dirty="0"/>
              <a:t>~</a:t>
            </a:r>
          </a:p>
        </p:txBody>
      </p:sp>
    </p:spTree>
    <p:extLst>
      <p:ext uri="{BB962C8B-B14F-4D97-AF65-F5344CB8AC3E}">
        <p14:creationId xmlns:p14="http://schemas.microsoft.com/office/powerpoint/2010/main" val="238612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38473 -0.27111 " pathEditMode="relative" rAng="0" ptsTypes="AA">
                                      <p:cBhvr>
                                        <p:cTn id="6" dur="1000" fill="hold"/>
                                        <p:tgtEl>
                                          <p:spTgt spid="37"/>
                                        </p:tgtEl>
                                        <p:attrNameLst>
                                          <p:attrName>ppt_x</p:attrName>
                                          <p:attrName>ppt_y</p:attrName>
                                        </p:attrNameLst>
                                      </p:cBhvr>
                                      <p:rCtr x="19236" y="-13556"/>
                                    </p:animMotion>
                                  </p:childTnLst>
                                </p:cTn>
                              </p:par>
                              <p:par>
                                <p:cTn id="7" presetID="42" presetClass="path" presetSubtype="0" accel="50000" decel="50000" fill="hold" nodeType="withEffect">
                                  <p:stCondLst>
                                    <p:cond delay="0"/>
                                  </p:stCondLst>
                                  <p:childTnLst>
                                    <p:animMotion origin="layout" path="M -1.66667E-6 4.44444E-6 L 0.21858 -0.28084 " pathEditMode="relative" rAng="0" ptsTypes="AA">
                                      <p:cBhvr>
                                        <p:cTn id="8" dur="1000" fill="hold"/>
                                        <p:tgtEl>
                                          <p:spTgt spid="39"/>
                                        </p:tgtEl>
                                        <p:attrNameLst>
                                          <p:attrName>ppt_x</p:attrName>
                                          <p:attrName>ppt_y</p:attrName>
                                        </p:attrNameLst>
                                      </p:cBhvr>
                                      <p:rCtr x="10920" y="-14056"/>
                                    </p:animMotion>
                                  </p:childTnLst>
                                </p:cTn>
                              </p:par>
                              <p:par>
                                <p:cTn id="9" presetID="42" presetClass="path" presetSubtype="0" accel="50000" decel="50000" fill="hold" nodeType="withEffect">
                                  <p:stCondLst>
                                    <p:cond delay="0"/>
                                  </p:stCondLst>
                                  <p:childTnLst>
                                    <p:animMotion origin="layout" path="M -4.44444E-6 -3.33333E-6 L 0.09671 -0.36611 " pathEditMode="relative" rAng="0" ptsTypes="AA">
                                      <p:cBhvr>
                                        <p:cTn id="10" dur="1000" fill="hold"/>
                                        <p:tgtEl>
                                          <p:spTgt spid="40"/>
                                        </p:tgtEl>
                                        <p:attrNameLst>
                                          <p:attrName>ppt_x</p:attrName>
                                          <p:attrName>ppt_y</p:attrName>
                                        </p:attrNameLst>
                                      </p:cBhvr>
                                      <p:rCtr x="4826" y="-18306"/>
                                    </p:animMotion>
                                  </p:childTnLst>
                                </p:cTn>
                              </p:par>
                              <p:par>
                                <p:cTn id="11" presetID="42" presetClass="path" presetSubtype="0" accel="50000" decel="50000" fill="hold" nodeType="withEffect">
                                  <p:stCondLst>
                                    <p:cond delay="0"/>
                                  </p:stCondLst>
                                  <p:childTnLst>
                                    <p:animMotion origin="layout" path="M -3.33333E-6 1.11111E-6 L -0.04826 -0.32806 " pathEditMode="relative" rAng="0" ptsTypes="AA">
                                      <p:cBhvr>
                                        <p:cTn id="12" dur="1000" fill="hold"/>
                                        <p:tgtEl>
                                          <p:spTgt spid="41"/>
                                        </p:tgtEl>
                                        <p:attrNameLst>
                                          <p:attrName>ppt_x</p:attrName>
                                          <p:attrName>ppt_y</p:attrName>
                                        </p:attrNameLst>
                                      </p:cBhvr>
                                      <p:rCtr x="-2413" y="-16417"/>
                                    </p:animMotion>
                                  </p:childTnLst>
                                </p:cTn>
                              </p:par>
                              <p:par>
                                <p:cTn id="13" presetID="42" presetClass="path" presetSubtype="0" accel="50000" decel="50000" fill="hold" nodeType="withEffect">
                                  <p:stCondLst>
                                    <p:cond delay="0"/>
                                  </p:stCondLst>
                                  <p:childTnLst>
                                    <p:animMotion origin="layout" path="M -4.72222E-6 2.22222E-6 L -0.18975 -0.31778 " pathEditMode="relative" rAng="0" ptsTypes="AA">
                                      <p:cBhvr>
                                        <p:cTn id="14" dur="1000" fill="hold"/>
                                        <p:tgtEl>
                                          <p:spTgt spid="45"/>
                                        </p:tgtEl>
                                        <p:attrNameLst>
                                          <p:attrName>ppt_x</p:attrName>
                                          <p:attrName>ppt_y</p:attrName>
                                        </p:attrNameLst>
                                      </p:cBhvr>
                                      <p:rCtr x="-9497" y="-1588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612C-799D-D72B-E391-7CDB81D7D441}"/>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036DF63C-0D6C-D77D-E143-26437461A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3" name="Footer Placeholder 2">
            <a:extLst>
              <a:ext uri="{FF2B5EF4-FFF2-40B4-BE49-F238E27FC236}">
                <a16:creationId xmlns:a16="http://schemas.microsoft.com/office/drawing/2014/main" id="{71CA514C-3B19-DFF6-8FAD-96F41AB804C8}"/>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47736E41-E53C-9D4D-B2F8-E92925A7B2F1}"/>
              </a:ext>
            </a:extLst>
          </p:cNvPr>
          <p:cNvSpPr>
            <a:spLocks noGrp="1"/>
          </p:cNvSpPr>
          <p:nvPr>
            <p:ph type="sldNum" sz="quarter" idx="12"/>
          </p:nvPr>
        </p:nvSpPr>
        <p:spPr/>
        <p:txBody>
          <a:bodyPr/>
          <a:lstStyle/>
          <a:p>
            <a:r>
              <a:rPr lang="en-GB"/>
              <a:t>Page </a:t>
            </a:r>
            <a:fld id="{BE3DC40E-DBBE-4E2D-9EEC-FBF0DA0E9179}" type="slidenum">
              <a:rPr lang="en-GB" smtClean="0"/>
              <a:t>12</a:t>
            </a:fld>
            <a:endParaRPr lang="en-GB" dirty="0"/>
          </a:p>
        </p:txBody>
      </p:sp>
      <p:sp>
        <p:nvSpPr>
          <p:cNvPr id="5" name="Title 4">
            <a:extLst>
              <a:ext uri="{FF2B5EF4-FFF2-40B4-BE49-F238E27FC236}">
                <a16:creationId xmlns:a16="http://schemas.microsoft.com/office/drawing/2014/main" id="{C31D0A52-6B64-0319-E4FE-C02B0E0F20D5}"/>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E09F30E7-BBA7-8E32-83D7-D30ABFAEC98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A75B44C4-9386-E367-617E-CD3EE44F87BD}"/>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EC2CD3FA-E827-33D6-D558-3144612D42A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21B72397-A8F8-9564-B239-E0A92E99675C}"/>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028E4AE1-12C0-F181-39D7-C1F261545006}"/>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A38F2EF-FDD4-5BF3-A25D-EC27268C12A8}"/>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8144B773-C55A-F74E-0B94-1C14A1486DC9}"/>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7E31974-3994-05B0-9660-4AB42EC2FD9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13" name="TextBox 12">
            <a:extLst>
              <a:ext uri="{FF2B5EF4-FFF2-40B4-BE49-F238E27FC236}">
                <a16:creationId xmlns:a16="http://schemas.microsoft.com/office/drawing/2014/main" id="{CA130D92-991A-D07A-BE8F-3D7CC2EFF139}"/>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grpSp>
        <p:nvGrpSpPr>
          <p:cNvPr id="57" name="Group 56">
            <a:extLst>
              <a:ext uri="{FF2B5EF4-FFF2-40B4-BE49-F238E27FC236}">
                <a16:creationId xmlns:a16="http://schemas.microsoft.com/office/drawing/2014/main" id="{4E3881D6-139F-A5BB-0591-12C9B8CB3244}"/>
              </a:ext>
            </a:extLst>
          </p:cNvPr>
          <p:cNvGrpSpPr/>
          <p:nvPr/>
        </p:nvGrpSpPr>
        <p:grpSpPr>
          <a:xfrm>
            <a:off x="2202938" y="3672023"/>
            <a:ext cx="533626" cy="815265"/>
            <a:chOff x="2202938" y="3672023"/>
            <a:chExt cx="533626" cy="815265"/>
          </a:xfrm>
        </p:grpSpPr>
        <p:sp>
          <p:nvSpPr>
            <p:cNvPr id="12" name="TextBox 11">
              <a:extLst>
                <a:ext uri="{FF2B5EF4-FFF2-40B4-BE49-F238E27FC236}">
                  <a16:creationId xmlns:a16="http://schemas.microsoft.com/office/drawing/2014/main" id="{D8622E3F-7EE9-FD19-415C-39EB8985FEA5}"/>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4" name="TextBox 13">
              <a:extLst>
                <a:ext uri="{FF2B5EF4-FFF2-40B4-BE49-F238E27FC236}">
                  <a16:creationId xmlns:a16="http://schemas.microsoft.com/office/drawing/2014/main" id="{BBDCCC6A-0173-EE05-8D58-4E46A50CA25D}"/>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FA71EF19-B0B7-500D-5BDB-C9686D76F86F}"/>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621E0F08-2A85-3B2B-8220-CD2E8E9B70D8}"/>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D5407640-0391-FA72-E724-12B04E64261B}"/>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D49A4954-3DA7-1E7F-E2A2-8C36C227F0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3E27FDD6-FF6C-3FF6-840A-B9456325FE0E}"/>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F88357F8-315B-BC0A-063F-409B96445D6F}"/>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4528556D-8DF8-7642-C32B-07C20F414F44}"/>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96BDCB96-A65F-FF71-3686-9154C8F4F1C3}"/>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455694DA-8AA8-D1DF-C726-59539A0748D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A8BF56F-83A9-32DB-6020-BCF6ADC7DCCD}"/>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7FE21F4B-9386-BF28-5E43-ED2FF06BB0C7}"/>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B4CBEA9D-D8A1-FC20-097B-10E8185E4031}"/>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7233C16-80CE-4EE0-97A6-F2773FAE67E5}"/>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93457AFA-CCBF-D373-45E2-0007BB83A79C}"/>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E71BD3B0-E930-B279-AB5A-F4271F5D62A4}"/>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A4FE85AE-C49C-734E-3E68-E266AE720DD2}"/>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E06DD12D-BFBF-F8CA-EFA6-712D871353BF}"/>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06C4F8ED-6EA9-8C13-4E6A-0C4135C7F0B9}"/>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59" name="Group 58">
            <a:extLst>
              <a:ext uri="{FF2B5EF4-FFF2-40B4-BE49-F238E27FC236}">
                <a16:creationId xmlns:a16="http://schemas.microsoft.com/office/drawing/2014/main" id="{6BBE4AF8-8B92-B6D7-2B85-51DF102EB6B9}"/>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CFA08F84-19C7-ED57-3CFB-F7982F166489}"/>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41ECE349-9235-7D2C-F749-354AC3FF0F1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4" name="TextBox 33">
              <a:extLst>
                <a:ext uri="{FF2B5EF4-FFF2-40B4-BE49-F238E27FC236}">
                  <a16:creationId xmlns:a16="http://schemas.microsoft.com/office/drawing/2014/main" id="{C41C5ECC-26F6-86D9-1914-47B591C17380}"/>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7C89871E-99D3-D67C-B97F-C48E6BB1C091}"/>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58" name="Group 57">
            <a:extLst>
              <a:ext uri="{FF2B5EF4-FFF2-40B4-BE49-F238E27FC236}">
                <a16:creationId xmlns:a16="http://schemas.microsoft.com/office/drawing/2014/main" id="{65EBC0BC-AAD9-7CA6-C7FC-332583A23722}"/>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FC2F7C0E-B0B7-52AD-66EE-D8FF5C06D5A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06E49115-2C03-6E31-A087-8E2A2CF9D466}"/>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8" name="TextBox 47">
              <a:extLst>
                <a:ext uri="{FF2B5EF4-FFF2-40B4-BE49-F238E27FC236}">
                  <a16:creationId xmlns:a16="http://schemas.microsoft.com/office/drawing/2014/main" id="{BE41253D-1777-D653-5EAB-97E5F295CB6B}"/>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6ED4F9DA-30D2-F5C7-F3C3-4E1ACC1405F1}"/>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AECCB60E-FF58-2988-B7F1-4130F05112DD}"/>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AF4E1EA0-9D3C-8AA8-2D9F-66F631C5158E}"/>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F7D69B14-B7E8-1901-AED4-A8B86F0FD354}"/>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936F1AD3-7803-42DD-6A22-7565D6518BE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75112C3B-6794-CC16-36CC-53E53B874191}"/>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CF82CE18-57B7-BFB7-22F6-257F56B6799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979E2D7A-AAE7-18B2-7634-F5CBC1E060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C4702834-0BAC-EA30-74B2-43B04E1CED31}"/>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pic>
        <p:nvPicPr>
          <p:cNvPr id="54" name="Picture 53" descr="A black and white outline of a trash can&#10;&#10;Description automatically generated">
            <a:extLst>
              <a:ext uri="{FF2B5EF4-FFF2-40B4-BE49-F238E27FC236}">
                <a16:creationId xmlns:a16="http://schemas.microsoft.com/office/drawing/2014/main" id="{E54BA165-9A90-B7B4-F2B3-9D051B1589D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6700" y="1326915"/>
            <a:ext cx="2448625" cy="2448625"/>
          </a:xfrm>
          <a:prstGeom prst="rect">
            <a:avLst/>
          </a:prstGeom>
        </p:spPr>
      </p:pic>
      <p:sp>
        <p:nvSpPr>
          <p:cNvPr id="55" name="TextBox 54">
            <a:extLst>
              <a:ext uri="{FF2B5EF4-FFF2-40B4-BE49-F238E27FC236}">
                <a16:creationId xmlns:a16="http://schemas.microsoft.com/office/drawing/2014/main" id="{9D533915-F007-58DC-D982-371A4067356B}"/>
              </a:ext>
            </a:extLst>
          </p:cNvPr>
          <p:cNvSpPr txBox="1"/>
          <p:nvPr/>
        </p:nvSpPr>
        <p:spPr>
          <a:xfrm>
            <a:off x="2193608" y="4660257"/>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56" name="Rectangle 55">
            <a:extLst>
              <a:ext uri="{FF2B5EF4-FFF2-40B4-BE49-F238E27FC236}">
                <a16:creationId xmlns:a16="http://schemas.microsoft.com/office/drawing/2014/main" id="{4E672573-0C88-D611-4210-9B120AF763BA}"/>
              </a:ext>
            </a:extLst>
          </p:cNvPr>
          <p:cNvSpPr/>
          <p:nvPr/>
        </p:nvSpPr>
        <p:spPr>
          <a:xfrm>
            <a:off x="7777574" y="2291398"/>
            <a:ext cx="817786" cy="1037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162A9F33-1F2B-42C4-1D0B-A9D49E99346F}"/>
              </a:ext>
            </a:extLst>
          </p:cNvPr>
          <p:cNvSpPr txBox="1"/>
          <p:nvPr/>
        </p:nvSpPr>
        <p:spPr>
          <a:xfrm>
            <a:off x="244647" y="4107327"/>
            <a:ext cx="470424" cy="230832"/>
          </a:xfrm>
          <a:prstGeom prst="rect">
            <a:avLst/>
          </a:prstGeom>
          <a:noFill/>
        </p:spPr>
        <p:txBody>
          <a:bodyPr wrap="square" rtlCol="0">
            <a:spAutoFit/>
          </a:bodyPr>
          <a:lstStyle/>
          <a:p>
            <a:r>
              <a:rPr lang="en-US" sz="900" dirty="0">
                <a:solidFill>
                  <a:srgbClr val="FF0000"/>
                </a:solidFill>
              </a:rPr>
              <a:t>.515</a:t>
            </a:r>
            <a:endParaRPr lang="en-DE" sz="900" dirty="0">
              <a:solidFill>
                <a:srgbClr val="FF0000"/>
              </a:solidFill>
            </a:endParaRPr>
          </a:p>
        </p:txBody>
      </p:sp>
      <p:sp>
        <p:nvSpPr>
          <p:cNvPr id="33" name="TextBox 32">
            <a:extLst>
              <a:ext uri="{FF2B5EF4-FFF2-40B4-BE49-F238E27FC236}">
                <a16:creationId xmlns:a16="http://schemas.microsoft.com/office/drawing/2014/main" id="{90CCECAA-4FCE-ADE5-89ED-CC1131F0D63C}"/>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60" name="TextBox 59">
            <a:extLst>
              <a:ext uri="{FF2B5EF4-FFF2-40B4-BE49-F238E27FC236}">
                <a16:creationId xmlns:a16="http://schemas.microsoft.com/office/drawing/2014/main" id="{C8772841-86D7-5EED-04B5-C3462AE7601C}"/>
              </a:ext>
            </a:extLst>
          </p:cNvPr>
          <p:cNvSpPr txBox="1"/>
          <p:nvPr/>
        </p:nvSpPr>
        <p:spPr>
          <a:xfrm>
            <a:off x="2836190" y="2183601"/>
            <a:ext cx="647736" cy="584775"/>
          </a:xfrm>
          <a:prstGeom prst="rect">
            <a:avLst/>
          </a:prstGeom>
          <a:noFill/>
        </p:spPr>
        <p:txBody>
          <a:bodyPr wrap="square" rtlCol="0">
            <a:spAutoFit/>
          </a:bodyPr>
          <a:lstStyle/>
          <a:p>
            <a:r>
              <a:rPr lang="en-DE" sz="3200" dirty="0">
                <a:solidFill>
                  <a:srgbClr val="FF0000"/>
                </a:solidFill>
              </a:rPr>
              <a:t>≠</a:t>
            </a:r>
          </a:p>
        </p:txBody>
      </p:sp>
    </p:spTree>
    <p:extLst>
      <p:ext uri="{BB962C8B-B14F-4D97-AF65-F5344CB8AC3E}">
        <p14:creationId xmlns:p14="http://schemas.microsoft.com/office/powerpoint/2010/main" val="314629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1.11111E-6 L 0.8125 -0.33306 " pathEditMode="relative" rAng="0" ptsTypes="AA">
                                      <p:cBhvr>
                                        <p:cTn id="6" dur="1000" fill="hold"/>
                                        <p:tgtEl>
                                          <p:spTgt spid="44"/>
                                        </p:tgtEl>
                                        <p:attrNameLst>
                                          <p:attrName>ppt_x</p:attrName>
                                          <p:attrName>ppt_y</p:attrName>
                                        </p:attrNameLst>
                                      </p:cBhvr>
                                      <p:rCtr x="40625" y="-16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2.22222E-6 L 0.38473 -0.26389 " pathEditMode="relative" rAng="0" ptsTypes="AA">
                                      <p:cBhvr>
                                        <p:cTn id="10" dur="1000" fill="hold"/>
                                        <p:tgtEl>
                                          <p:spTgt spid="58"/>
                                        </p:tgtEl>
                                        <p:attrNameLst>
                                          <p:attrName>ppt_x</p:attrName>
                                          <p:attrName>ppt_y</p:attrName>
                                        </p:attrNameLst>
                                      </p:cBhvr>
                                      <p:rCtr x="19236" y="-13194"/>
                                    </p:animMotion>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 fill="hold"/>
                                        <p:tgtEl>
                                          <p:spTgt spid="13">
                                            <p:txEl>
                                              <p:pRg st="0" end="0"/>
                                            </p:txEl>
                                          </p:spTgt>
                                        </p:tgtEl>
                                        <p:attrNameLst>
                                          <p:attrName>style.color</p:attrName>
                                        </p:attrNameLst>
                                      </p:cBhvr>
                                      <p:to>
                                        <a:srgbClr val="FF0D0D"/>
                                      </p:to>
                                    </p:animClr>
                                  </p:childTnLst>
                                </p:cTn>
                              </p:par>
                            </p:childTnLst>
                          </p:cTn>
                        </p:par>
                      </p:childTnLst>
                    </p:cTn>
                  </p:par>
                  <p:par>
                    <p:cTn id="15" fill="hold">
                      <p:stCondLst>
                        <p:cond delay="indefinite"/>
                      </p:stCondLst>
                      <p:childTnLst>
                        <p:par>
                          <p:cTn id="16" fill="hold">
                            <p:stCondLst>
                              <p:cond delay="0"/>
                            </p:stCondLst>
                            <p:childTnLst>
                              <p:par>
                                <p:cTn id="17" presetID="45" presetClass="exit" presetSubtype="0" fill="hold" grpId="1" nodeType="clickEffect">
                                  <p:stCondLst>
                                    <p:cond delay="0"/>
                                  </p:stCondLst>
                                  <p:childTnLst>
                                    <p:animEffect transition="out" filter="fade">
                                      <p:cBhvr>
                                        <p:cTn id="18" dur="900"/>
                                        <p:tgtEl>
                                          <p:spTgt spid="13">
                                            <p:txEl>
                                              <p:pRg st="0" end="0"/>
                                            </p:txEl>
                                          </p:spTgt>
                                        </p:tgtEl>
                                      </p:cBhvr>
                                    </p:animEffect>
                                    <p:anim calcmode="lin" valueType="num">
                                      <p:cBhvr>
                                        <p:cTn id="19" dur="900"/>
                                        <p:tgtEl>
                                          <p:spTgt spid="1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900"/>
                                        <p:tgtEl>
                                          <p:spTgt spid="13">
                                            <p:txEl>
                                              <p:pRg st="0" end="0"/>
                                            </p:txEl>
                                          </p:spTgt>
                                        </p:tgtEl>
                                        <p:attrNameLst>
                                          <p:attrName>ppt_h</p:attrName>
                                        </p:attrNameLst>
                                      </p:cBhvr>
                                      <p:tavLst>
                                        <p:tav tm="0">
                                          <p:val>
                                            <p:strVal val="ppt_h"/>
                                          </p:val>
                                        </p:tav>
                                        <p:tav tm="100000">
                                          <p:val>
                                            <p:strVal val="ppt_h"/>
                                          </p:val>
                                        </p:tav>
                                      </p:tavLst>
                                    </p:anim>
                                    <p:set>
                                      <p:cBhvr>
                                        <p:cTn id="21" dur="1" fill="hold">
                                          <p:stCondLst>
                                            <p:cond delay="899"/>
                                          </p:stCondLst>
                                        </p:cTn>
                                        <p:tgtEl>
                                          <p:spTgt spid="13">
                                            <p:txEl>
                                              <p:pRg st="0" end="0"/>
                                            </p:txEl>
                                          </p:spTgt>
                                        </p:tgtEl>
                                        <p:attrNameLst>
                                          <p:attrName>style.visibility</p:attrName>
                                        </p:attrNameLst>
                                      </p:cBhvr>
                                      <p:to>
                                        <p:strVal val="hidden"/>
                                      </p:to>
                                    </p:set>
                                  </p:childTnLst>
                                </p:cTn>
                              </p:par>
                            </p:childTnLst>
                          </p:cTn>
                        </p:par>
                        <p:par>
                          <p:cTn id="22" fill="hold">
                            <p:stCondLst>
                              <p:cond delay="900"/>
                            </p:stCondLst>
                            <p:childTnLst>
                              <p:par>
                                <p:cTn id="23" presetID="1"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3.33333E-6 4.44444E-6 L 0.20955 -0.385 " pathEditMode="relative" rAng="0" ptsTypes="AA">
                                      <p:cBhvr>
                                        <p:cTn id="28" dur="1000" fill="hold"/>
                                        <p:tgtEl>
                                          <p:spTgt spid="55"/>
                                        </p:tgtEl>
                                        <p:attrNameLst>
                                          <p:attrName>ppt_x</p:attrName>
                                          <p:attrName>ppt_y</p:attrName>
                                        </p:attrNameLst>
                                      </p:cBhvr>
                                      <p:rCtr x="10469" y="-19250"/>
                                    </p:animMotion>
                                  </p:childTnLst>
                                </p:cTn>
                              </p:par>
                              <p:par>
                                <p:cTn id="29" presetID="42" presetClass="path" presetSubtype="0" accel="50000" decel="50000" fill="hold" nodeType="withEffect">
                                  <p:stCondLst>
                                    <p:cond delay="0"/>
                                  </p:stCondLst>
                                  <p:childTnLst>
                                    <p:animMotion origin="layout" path="M 1.11111E-6 1.11111E-6 L 0.23628 -0.28028 " pathEditMode="relative" rAng="0" ptsTypes="AA">
                                      <p:cBhvr>
                                        <p:cTn id="30" dur="1000" fill="hold"/>
                                        <p:tgtEl>
                                          <p:spTgt spid="57"/>
                                        </p:tgtEl>
                                        <p:attrNameLst>
                                          <p:attrName>ppt_x</p:attrName>
                                          <p:attrName>ppt_y</p:attrName>
                                        </p:attrNameLst>
                                      </p:cBhvr>
                                      <p:rCtr x="11806" y="-14028"/>
                                    </p:animMotion>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33"/>
                                        </p:tgtEl>
                                        <p:attrNameLst>
                                          <p:attrName>style.color</p:attrName>
                                        </p:attrNameLst>
                                      </p:cBhvr>
                                      <p:to>
                                        <a:srgbClr val="FF0D0D"/>
                                      </p:to>
                                    </p:animClr>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4.16667E-6 -2.22222E-6 L 0.46667 -0.46833 " pathEditMode="relative" rAng="0" ptsTypes="AA">
                                      <p:cBhvr>
                                        <p:cTn id="38" dur="1000" fill="hold"/>
                                        <p:tgtEl>
                                          <p:spTgt spid="33"/>
                                        </p:tgtEl>
                                        <p:attrNameLst>
                                          <p:attrName>ppt_x</p:attrName>
                                          <p:attrName>ppt_y</p:attrName>
                                        </p:attrNameLst>
                                      </p:cBhvr>
                                      <p:rCtr x="23333" y="-2341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5E-6 4.44444E-6 L 0.30573 0.33416 " pathEditMode="relative" rAng="0" ptsTypes="AA">
                                      <p:cBhvr>
                                        <p:cTn id="42" dur="1000" fill="hold"/>
                                        <p:tgtEl>
                                          <p:spTgt spid="24"/>
                                        </p:tgtEl>
                                        <p:attrNameLst>
                                          <p:attrName>ppt_x</p:attrName>
                                          <p:attrName>ppt_y</p:attrName>
                                        </p:attrNameLst>
                                      </p:cBhvr>
                                      <p:rCtr x="15260" y="16889"/>
                                    </p:animMotion>
                                  </p:childTnLst>
                                </p:cTn>
                              </p:par>
                            </p:childTnLst>
                          </p:cTn>
                        </p:par>
                        <p:par>
                          <p:cTn id="43" fill="hold">
                            <p:stCondLst>
                              <p:cond delay="1000"/>
                            </p:stCondLst>
                            <p:childTnLst>
                              <p:par>
                                <p:cTn id="44" presetID="3" presetClass="emph" presetSubtype="2" fill="hold" grpId="1" nodeType="afterEffect">
                                  <p:stCondLst>
                                    <p:cond delay="0"/>
                                  </p:stCondLst>
                                  <p:childTnLst>
                                    <p:animClr clrSpc="rgb" dir="cw">
                                      <p:cBhvr override="childStyle">
                                        <p:cTn id="45" dur="100" fill="hold"/>
                                        <p:tgtEl>
                                          <p:spTgt spid="24"/>
                                        </p:tgtEl>
                                        <p:attrNameLst>
                                          <p:attrName>style.color</p:attrName>
                                        </p:attrNameLst>
                                      </p:cBhvr>
                                      <p:to>
                                        <a:srgbClr val="FF0D0D"/>
                                      </p:to>
                                    </p:animClr>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0.30573 0.33416 L 0.40938 -0.04445 " pathEditMode="relative" rAng="0" ptsTypes="AA">
                                      <p:cBhvr>
                                        <p:cTn id="49" dur="1000" fill="hold"/>
                                        <p:tgtEl>
                                          <p:spTgt spid="24"/>
                                        </p:tgtEl>
                                        <p:attrNameLst>
                                          <p:attrName>ppt_x</p:attrName>
                                          <p:attrName>ppt_y</p:attrName>
                                        </p:attrNameLst>
                                      </p:cBhvr>
                                      <p:rCtr x="5174" y="-18944"/>
                                    </p:animMotion>
                                  </p:childTnLst>
                                </p:cTn>
                              </p:par>
                              <p:par>
                                <p:cTn id="50" presetID="42" presetClass="path" presetSubtype="0" accel="50000" decel="50000" fill="hold" nodeType="withEffect">
                                  <p:stCondLst>
                                    <p:cond delay="0"/>
                                  </p:stCondLst>
                                  <p:childTnLst>
                                    <p:animMotion origin="layout" path="M -4.44444E-6 -3.33333E-6 L 0.10053 -0.36666 " pathEditMode="relative" rAng="0" ptsTypes="AA">
                                      <p:cBhvr>
                                        <p:cTn id="51" dur="1000" fill="hold"/>
                                        <p:tgtEl>
                                          <p:spTgt spid="59"/>
                                        </p:tgtEl>
                                        <p:attrNameLst>
                                          <p:attrName>ppt_x</p:attrName>
                                          <p:attrName>ppt_y</p:attrName>
                                        </p:attrNameLst>
                                      </p:cBhvr>
                                      <p:rCtr x="5017" y="-18333"/>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3.33333E-6 1.11111E-6 L -0.03958 -0.34833 " pathEditMode="relative" rAng="0" ptsTypes="AA">
                                      <p:cBhvr>
                                        <p:cTn id="55" dur="1000" fill="hold"/>
                                        <p:tgtEl>
                                          <p:spTgt spid="41"/>
                                        </p:tgtEl>
                                        <p:attrNameLst>
                                          <p:attrName>ppt_x</p:attrName>
                                          <p:attrName>ppt_y</p:attrName>
                                        </p:attrNameLst>
                                      </p:cBhvr>
                                      <p:rCtr x="-1979" y="-17417"/>
                                    </p:animMotion>
                                  </p:childTnLst>
                                </p:cTn>
                              </p:par>
                              <p:par>
                                <p:cTn id="56" presetID="42" presetClass="path" presetSubtype="0" accel="50000" decel="50000" fill="hold" nodeType="withEffect">
                                  <p:stCondLst>
                                    <p:cond delay="0"/>
                                  </p:stCondLst>
                                  <p:childTnLst>
                                    <p:animMotion origin="layout" path="M -4.72222E-6 2.22222E-6 L -0.18281 -0.32722 " pathEditMode="relative" rAng="0" ptsTypes="AA">
                                      <p:cBhvr>
                                        <p:cTn id="57" dur="1000" fill="hold"/>
                                        <p:tgtEl>
                                          <p:spTgt spid="45"/>
                                        </p:tgtEl>
                                        <p:attrNameLst>
                                          <p:attrName>ppt_x</p:attrName>
                                          <p:attrName>ppt_y</p:attrName>
                                        </p:attrNameLst>
                                      </p:cBhvr>
                                      <p:rCtr x="-9149" y="-16361"/>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13" grpId="0" build="allAtOnce"/>
      <p:bldP spid="13" grpId="1" build="allAtOnce"/>
      <p:bldP spid="55" grpId="0"/>
      <p:bldP spid="55" grpId="1"/>
      <p:bldP spid="44" grpId="0"/>
      <p:bldP spid="33" grpId="0"/>
      <p:bldP spid="33" grpId="1"/>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DB71F-36C8-7AC6-34E1-8E15CF313C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40278F-E490-3E6F-E266-7E3D2AF6BB85}"/>
              </a:ext>
            </a:extLst>
          </p:cNvPr>
          <p:cNvSpPr>
            <a:spLocks noGrp="1"/>
          </p:cNvSpPr>
          <p:nvPr>
            <p:ph type="title"/>
          </p:nvPr>
        </p:nvSpPr>
        <p:spPr/>
        <p:txBody>
          <a:bodyPr/>
          <a:lstStyle/>
          <a:p>
            <a:r>
              <a:rPr lang="en-US" dirty="0"/>
              <a:t>Conceptual Introduction to Z-Curve</a:t>
            </a:r>
            <a:endParaRPr lang="en-DE" dirty="0"/>
          </a:p>
        </p:txBody>
      </p:sp>
      <p:pic>
        <p:nvPicPr>
          <p:cNvPr id="37" name="Picture 36">
            <a:extLst>
              <a:ext uri="{FF2B5EF4-FFF2-40B4-BE49-F238E27FC236}">
                <a16:creationId xmlns:a16="http://schemas.microsoft.com/office/drawing/2014/main" id="{49330D17-D167-A67C-C7BE-ED1992B82E76}"/>
              </a:ext>
            </a:extLst>
          </p:cNvPr>
          <p:cNvPicPr>
            <a:picLocks noChangeAspect="1"/>
          </p:cNvPicPr>
          <p:nvPr/>
        </p:nvPicPr>
        <p:blipFill>
          <a:blip r:embed="rId3"/>
          <a:stretch>
            <a:fillRect/>
          </a:stretch>
        </p:blipFill>
        <p:spPr>
          <a:xfrm>
            <a:off x="4931047" y="1948062"/>
            <a:ext cx="3916260" cy="2078630"/>
          </a:xfrm>
          <a:prstGeom prst="rect">
            <a:avLst/>
          </a:prstGeom>
        </p:spPr>
      </p:pic>
      <p:pic>
        <p:nvPicPr>
          <p:cNvPr id="103" name="Picture 102" descr="A blue and green circle with black background&#10;&#10;Description automatically generated">
            <a:extLst>
              <a:ext uri="{FF2B5EF4-FFF2-40B4-BE49-F238E27FC236}">
                <a16:creationId xmlns:a16="http://schemas.microsoft.com/office/drawing/2014/main" id="{8A0C49CF-9AAD-619E-BC85-A51CDED66672}"/>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0409" y="1785171"/>
            <a:ext cx="2376151" cy="2366646"/>
          </a:xfrm>
          <a:prstGeom prst="ellipse">
            <a:avLst/>
          </a:prstGeom>
        </p:spPr>
      </p:pic>
      <p:sp>
        <p:nvSpPr>
          <p:cNvPr id="104" name="TextBox 103">
            <a:extLst>
              <a:ext uri="{FF2B5EF4-FFF2-40B4-BE49-F238E27FC236}">
                <a16:creationId xmlns:a16="http://schemas.microsoft.com/office/drawing/2014/main" id="{4310F5A8-E278-564B-A5AB-0CD7802D16D9}"/>
              </a:ext>
            </a:extLst>
          </p:cNvPr>
          <p:cNvSpPr txBox="1"/>
          <p:nvPr/>
        </p:nvSpPr>
        <p:spPr>
          <a:xfrm>
            <a:off x="1351373" y="2031421"/>
            <a:ext cx="586035" cy="230832"/>
          </a:xfrm>
          <a:prstGeom prst="rect">
            <a:avLst/>
          </a:prstGeom>
          <a:noFill/>
        </p:spPr>
        <p:txBody>
          <a:bodyPr wrap="square" rtlCol="0">
            <a:spAutoFit/>
          </a:bodyPr>
          <a:lstStyle/>
          <a:p>
            <a:r>
              <a:rPr lang="en-US" sz="900" dirty="0"/>
              <a:t>.05</a:t>
            </a:r>
            <a:endParaRPr lang="en-DE" sz="900" dirty="0"/>
          </a:p>
        </p:txBody>
      </p:sp>
      <p:sp>
        <p:nvSpPr>
          <p:cNvPr id="105" name="TextBox 104">
            <a:extLst>
              <a:ext uri="{FF2B5EF4-FFF2-40B4-BE49-F238E27FC236}">
                <a16:creationId xmlns:a16="http://schemas.microsoft.com/office/drawing/2014/main" id="{61595475-1C51-FA93-0663-B28FFE251D9E}"/>
              </a:ext>
            </a:extLst>
          </p:cNvPr>
          <p:cNvSpPr txBox="1"/>
          <p:nvPr/>
        </p:nvSpPr>
        <p:spPr>
          <a:xfrm>
            <a:off x="1669558" y="1921860"/>
            <a:ext cx="802742" cy="230832"/>
          </a:xfrm>
          <a:prstGeom prst="rect">
            <a:avLst/>
          </a:prstGeom>
          <a:noFill/>
        </p:spPr>
        <p:txBody>
          <a:bodyPr wrap="square" rtlCol="0">
            <a:spAutoFit/>
          </a:bodyPr>
          <a:lstStyle/>
          <a:p>
            <a:r>
              <a:rPr lang="en-US" sz="900" dirty="0"/>
              <a:t>.03</a:t>
            </a:r>
            <a:endParaRPr lang="en-DE" sz="900" dirty="0"/>
          </a:p>
        </p:txBody>
      </p:sp>
      <p:sp>
        <p:nvSpPr>
          <p:cNvPr id="106" name="TextBox 105">
            <a:extLst>
              <a:ext uri="{FF2B5EF4-FFF2-40B4-BE49-F238E27FC236}">
                <a16:creationId xmlns:a16="http://schemas.microsoft.com/office/drawing/2014/main" id="{A4BB54B0-B5D6-8DE1-20A7-A9661E5EEDAF}"/>
              </a:ext>
            </a:extLst>
          </p:cNvPr>
          <p:cNvSpPr txBox="1"/>
          <p:nvPr/>
        </p:nvSpPr>
        <p:spPr>
          <a:xfrm>
            <a:off x="935595" y="2053359"/>
            <a:ext cx="453444" cy="126928"/>
          </a:xfrm>
          <a:prstGeom prst="rect">
            <a:avLst/>
          </a:prstGeom>
          <a:noFill/>
        </p:spPr>
        <p:txBody>
          <a:bodyPr wrap="square" rtlCol="0">
            <a:spAutoFit/>
          </a:bodyPr>
          <a:lstStyle/>
          <a:p>
            <a:r>
              <a:rPr lang="en-US" sz="900" dirty="0"/>
              <a:t>.003</a:t>
            </a:r>
            <a:endParaRPr lang="en-DE" sz="900" dirty="0"/>
          </a:p>
        </p:txBody>
      </p:sp>
      <p:sp>
        <p:nvSpPr>
          <p:cNvPr id="107" name="TextBox 106">
            <a:extLst>
              <a:ext uri="{FF2B5EF4-FFF2-40B4-BE49-F238E27FC236}">
                <a16:creationId xmlns:a16="http://schemas.microsoft.com/office/drawing/2014/main" id="{CC34142D-DB91-9BF0-BA6D-76F09DED60B0}"/>
              </a:ext>
            </a:extLst>
          </p:cNvPr>
          <p:cNvSpPr txBox="1"/>
          <p:nvPr/>
        </p:nvSpPr>
        <p:spPr>
          <a:xfrm>
            <a:off x="766428" y="2277195"/>
            <a:ext cx="453444" cy="126928"/>
          </a:xfrm>
          <a:prstGeom prst="rect">
            <a:avLst/>
          </a:prstGeom>
          <a:noFill/>
        </p:spPr>
        <p:txBody>
          <a:bodyPr wrap="square" rtlCol="0">
            <a:spAutoFit/>
          </a:bodyPr>
          <a:lstStyle/>
          <a:p>
            <a:r>
              <a:rPr lang="en-US" sz="900" dirty="0"/>
              <a:t>.141</a:t>
            </a:r>
            <a:endParaRPr lang="en-DE" sz="900" dirty="0"/>
          </a:p>
        </p:txBody>
      </p:sp>
      <p:sp>
        <p:nvSpPr>
          <p:cNvPr id="108" name="TextBox 107">
            <a:extLst>
              <a:ext uri="{FF2B5EF4-FFF2-40B4-BE49-F238E27FC236}">
                <a16:creationId xmlns:a16="http://schemas.microsoft.com/office/drawing/2014/main" id="{704923C8-9B69-4514-5254-939CC8DA41DE}"/>
              </a:ext>
            </a:extLst>
          </p:cNvPr>
          <p:cNvSpPr txBox="1"/>
          <p:nvPr/>
        </p:nvSpPr>
        <p:spPr>
          <a:xfrm>
            <a:off x="2409127" y="2641165"/>
            <a:ext cx="453444" cy="230832"/>
          </a:xfrm>
          <a:prstGeom prst="rect">
            <a:avLst/>
          </a:prstGeom>
          <a:noFill/>
        </p:spPr>
        <p:txBody>
          <a:bodyPr wrap="square" rtlCol="0">
            <a:spAutoFit/>
          </a:bodyPr>
          <a:lstStyle/>
          <a:p>
            <a:r>
              <a:rPr lang="en-US" sz="900" dirty="0"/>
              <a:t>.003</a:t>
            </a:r>
          </a:p>
        </p:txBody>
      </p:sp>
      <p:sp>
        <p:nvSpPr>
          <p:cNvPr id="109" name="TextBox 108">
            <a:extLst>
              <a:ext uri="{FF2B5EF4-FFF2-40B4-BE49-F238E27FC236}">
                <a16:creationId xmlns:a16="http://schemas.microsoft.com/office/drawing/2014/main" id="{8485C539-3E17-5CE8-E3C2-7CC0BC851794}"/>
              </a:ext>
            </a:extLst>
          </p:cNvPr>
          <p:cNvSpPr txBox="1"/>
          <p:nvPr/>
        </p:nvSpPr>
        <p:spPr>
          <a:xfrm>
            <a:off x="1098943" y="2511823"/>
            <a:ext cx="453444" cy="126928"/>
          </a:xfrm>
          <a:prstGeom prst="rect">
            <a:avLst/>
          </a:prstGeom>
          <a:noFill/>
        </p:spPr>
        <p:txBody>
          <a:bodyPr wrap="square" rtlCol="0">
            <a:spAutoFit/>
          </a:bodyPr>
          <a:lstStyle/>
          <a:p>
            <a:r>
              <a:rPr lang="en-US" sz="900" dirty="0"/>
              <a:t>.060</a:t>
            </a:r>
            <a:endParaRPr lang="en-DE" sz="900" dirty="0"/>
          </a:p>
        </p:txBody>
      </p:sp>
      <p:sp>
        <p:nvSpPr>
          <p:cNvPr id="110" name="TextBox 109">
            <a:extLst>
              <a:ext uri="{FF2B5EF4-FFF2-40B4-BE49-F238E27FC236}">
                <a16:creationId xmlns:a16="http://schemas.microsoft.com/office/drawing/2014/main" id="{B2CF4FE1-BEF0-805C-B8E6-AD0E618574BC}"/>
              </a:ext>
            </a:extLst>
          </p:cNvPr>
          <p:cNvSpPr txBox="1"/>
          <p:nvPr/>
        </p:nvSpPr>
        <p:spPr>
          <a:xfrm>
            <a:off x="2047671" y="2240112"/>
            <a:ext cx="453444" cy="126928"/>
          </a:xfrm>
          <a:prstGeom prst="rect">
            <a:avLst/>
          </a:prstGeom>
          <a:noFill/>
        </p:spPr>
        <p:txBody>
          <a:bodyPr wrap="square" rtlCol="0">
            <a:spAutoFit/>
          </a:bodyPr>
          <a:lstStyle/>
          <a:p>
            <a:r>
              <a:rPr lang="en-US" sz="900" dirty="0"/>
              <a:t>.011</a:t>
            </a:r>
          </a:p>
        </p:txBody>
      </p:sp>
      <p:sp>
        <p:nvSpPr>
          <p:cNvPr id="111" name="TextBox 110">
            <a:extLst>
              <a:ext uri="{FF2B5EF4-FFF2-40B4-BE49-F238E27FC236}">
                <a16:creationId xmlns:a16="http://schemas.microsoft.com/office/drawing/2014/main" id="{676F8901-1C1D-2922-7D80-D1FE25B0156F}"/>
              </a:ext>
            </a:extLst>
          </p:cNvPr>
          <p:cNvSpPr txBox="1"/>
          <p:nvPr/>
        </p:nvSpPr>
        <p:spPr>
          <a:xfrm>
            <a:off x="1038783" y="3583145"/>
            <a:ext cx="453444" cy="126928"/>
          </a:xfrm>
          <a:prstGeom prst="rect">
            <a:avLst/>
          </a:prstGeom>
          <a:noFill/>
        </p:spPr>
        <p:txBody>
          <a:bodyPr wrap="square" rtlCol="0">
            <a:spAutoFit/>
          </a:bodyPr>
          <a:lstStyle/>
          <a:p>
            <a:r>
              <a:rPr lang="en-US" sz="900" dirty="0"/>
              <a:t>.010</a:t>
            </a:r>
          </a:p>
        </p:txBody>
      </p:sp>
      <p:sp>
        <p:nvSpPr>
          <p:cNvPr id="112" name="TextBox 111">
            <a:extLst>
              <a:ext uri="{FF2B5EF4-FFF2-40B4-BE49-F238E27FC236}">
                <a16:creationId xmlns:a16="http://schemas.microsoft.com/office/drawing/2014/main" id="{72E33B9F-9DE8-7869-F662-0D79664907E2}"/>
              </a:ext>
            </a:extLst>
          </p:cNvPr>
          <p:cNvSpPr txBox="1"/>
          <p:nvPr/>
        </p:nvSpPr>
        <p:spPr>
          <a:xfrm>
            <a:off x="2407022" y="2308423"/>
            <a:ext cx="453444" cy="230832"/>
          </a:xfrm>
          <a:prstGeom prst="rect">
            <a:avLst/>
          </a:prstGeom>
          <a:noFill/>
        </p:spPr>
        <p:txBody>
          <a:bodyPr wrap="square" rtlCol="0">
            <a:spAutoFit/>
          </a:bodyPr>
          <a:lstStyle/>
          <a:p>
            <a:r>
              <a:rPr lang="en-US" sz="900" dirty="0"/>
              <a:t>.023</a:t>
            </a:r>
          </a:p>
        </p:txBody>
      </p:sp>
      <p:sp>
        <p:nvSpPr>
          <p:cNvPr id="113" name="TextBox 112">
            <a:extLst>
              <a:ext uri="{FF2B5EF4-FFF2-40B4-BE49-F238E27FC236}">
                <a16:creationId xmlns:a16="http://schemas.microsoft.com/office/drawing/2014/main" id="{18604DB3-B5EF-9C77-234C-00FEBC2CABED}"/>
              </a:ext>
            </a:extLst>
          </p:cNvPr>
          <p:cNvSpPr txBox="1"/>
          <p:nvPr/>
        </p:nvSpPr>
        <p:spPr>
          <a:xfrm>
            <a:off x="1516646" y="1746712"/>
            <a:ext cx="453444" cy="126928"/>
          </a:xfrm>
          <a:prstGeom prst="rect">
            <a:avLst/>
          </a:prstGeom>
          <a:noFill/>
        </p:spPr>
        <p:txBody>
          <a:bodyPr wrap="square" rtlCol="0">
            <a:spAutoFit/>
          </a:bodyPr>
          <a:lstStyle/>
          <a:p>
            <a:r>
              <a:rPr lang="en-US" sz="900" dirty="0"/>
              <a:t>.002</a:t>
            </a:r>
            <a:endParaRPr lang="en-DE" sz="900" dirty="0"/>
          </a:p>
        </p:txBody>
      </p:sp>
      <p:sp>
        <p:nvSpPr>
          <p:cNvPr id="114" name="TextBox 113">
            <a:extLst>
              <a:ext uri="{FF2B5EF4-FFF2-40B4-BE49-F238E27FC236}">
                <a16:creationId xmlns:a16="http://schemas.microsoft.com/office/drawing/2014/main" id="{CBDCC518-27AD-4ED8-EFDA-8A71992B2398}"/>
              </a:ext>
            </a:extLst>
          </p:cNvPr>
          <p:cNvSpPr txBox="1"/>
          <p:nvPr/>
        </p:nvSpPr>
        <p:spPr>
          <a:xfrm>
            <a:off x="1609800" y="2408458"/>
            <a:ext cx="453444" cy="126928"/>
          </a:xfrm>
          <a:prstGeom prst="rect">
            <a:avLst/>
          </a:prstGeom>
          <a:noFill/>
        </p:spPr>
        <p:txBody>
          <a:bodyPr wrap="square" rtlCol="0">
            <a:spAutoFit/>
          </a:bodyPr>
          <a:lstStyle/>
          <a:p>
            <a:r>
              <a:rPr lang="en-US" sz="900" dirty="0"/>
              <a:t>.072</a:t>
            </a:r>
          </a:p>
        </p:txBody>
      </p:sp>
      <p:sp>
        <p:nvSpPr>
          <p:cNvPr id="115" name="TextBox 114">
            <a:extLst>
              <a:ext uri="{FF2B5EF4-FFF2-40B4-BE49-F238E27FC236}">
                <a16:creationId xmlns:a16="http://schemas.microsoft.com/office/drawing/2014/main" id="{558C4DFD-CFC4-5F91-5C79-7814D91B2F33}"/>
              </a:ext>
            </a:extLst>
          </p:cNvPr>
          <p:cNvSpPr txBox="1"/>
          <p:nvPr/>
        </p:nvSpPr>
        <p:spPr>
          <a:xfrm>
            <a:off x="1223196" y="2270495"/>
            <a:ext cx="453444" cy="126928"/>
          </a:xfrm>
          <a:prstGeom prst="rect">
            <a:avLst/>
          </a:prstGeom>
          <a:noFill/>
        </p:spPr>
        <p:txBody>
          <a:bodyPr wrap="square" rtlCol="0">
            <a:spAutoFit/>
          </a:bodyPr>
          <a:lstStyle/>
          <a:p>
            <a:r>
              <a:rPr lang="en-US" sz="900" dirty="0"/>
              <a:t>.059</a:t>
            </a:r>
          </a:p>
        </p:txBody>
      </p:sp>
      <p:sp>
        <p:nvSpPr>
          <p:cNvPr id="116" name="TextBox 115">
            <a:extLst>
              <a:ext uri="{FF2B5EF4-FFF2-40B4-BE49-F238E27FC236}">
                <a16:creationId xmlns:a16="http://schemas.microsoft.com/office/drawing/2014/main" id="{BC2C97DC-2401-97B6-CD4F-7F1F001F8572}"/>
              </a:ext>
            </a:extLst>
          </p:cNvPr>
          <p:cNvSpPr txBox="1"/>
          <p:nvPr/>
        </p:nvSpPr>
        <p:spPr>
          <a:xfrm>
            <a:off x="646870" y="2480280"/>
            <a:ext cx="453444" cy="126928"/>
          </a:xfrm>
          <a:prstGeom prst="rect">
            <a:avLst/>
          </a:prstGeom>
          <a:noFill/>
        </p:spPr>
        <p:txBody>
          <a:bodyPr wrap="square" rtlCol="0">
            <a:spAutoFit/>
          </a:bodyPr>
          <a:lstStyle/>
          <a:p>
            <a:r>
              <a:rPr lang="en-US" sz="900" dirty="0"/>
              <a:t>.013</a:t>
            </a:r>
            <a:endParaRPr lang="en-DE" sz="900" dirty="0"/>
          </a:p>
        </p:txBody>
      </p:sp>
      <p:sp>
        <p:nvSpPr>
          <p:cNvPr id="117" name="TextBox 116">
            <a:extLst>
              <a:ext uri="{FF2B5EF4-FFF2-40B4-BE49-F238E27FC236}">
                <a16:creationId xmlns:a16="http://schemas.microsoft.com/office/drawing/2014/main" id="{473558B3-DBDF-66D8-4D3A-FEEE684F8646}"/>
              </a:ext>
            </a:extLst>
          </p:cNvPr>
          <p:cNvSpPr txBox="1"/>
          <p:nvPr/>
        </p:nvSpPr>
        <p:spPr>
          <a:xfrm>
            <a:off x="2126761" y="3187361"/>
            <a:ext cx="453444" cy="126928"/>
          </a:xfrm>
          <a:prstGeom prst="rect">
            <a:avLst/>
          </a:prstGeom>
          <a:noFill/>
        </p:spPr>
        <p:txBody>
          <a:bodyPr wrap="square" rtlCol="0">
            <a:spAutoFit/>
          </a:bodyPr>
          <a:lstStyle/>
          <a:p>
            <a:r>
              <a:rPr lang="en-US" sz="900" dirty="0"/>
              <a:t>.081</a:t>
            </a:r>
            <a:endParaRPr lang="en-DE" sz="900" dirty="0"/>
          </a:p>
        </p:txBody>
      </p:sp>
      <p:sp>
        <p:nvSpPr>
          <p:cNvPr id="118" name="TextBox 117">
            <a:extLst>
              <a:ext uri="{FF2B5EF4-FFF2-40B4-BE49-F238E27FC236}">
                <a16:creationId xmlns:a16="http://schemas.microsoft.com/office/drawing/2014/main" id="{ABF8D1D6-5EFB-FADB-DAC7-6D9240AD8890}"/>
              </a:ext>
            </a:extLst>
          </p:cNvPr>
          <p:cNvSpPr txBox="1"/>
          <p:nvPr/>
        </p:nvSpPr>
        <p:spPr>
          <a:xfrm>
            <a:off x="1416535" y="2654965"/>
            <a:ext cx="453444" cy="126928"/>
          </a:xfrm>
          <a:prstGeom prst="rect">
            <a:avLst/>
          </a:prstGeom>
          <a:noFill/>
        </p:spPr>
        <p:txBody>
          <a:bodyPr wrap="square" rtlCol="0">
            <a:spAutoFit/>
          </a:bodyPr>
          <a:lstStyle/>
          <a:p>
            <a:r>
              <a:rPr lang="en-US" sz="900" dirty="0"/>
              <a:t>.091</a:t>
            </a:r>
          </a:p>
        </p:txBody>
      </p:sp>
      <p:sp>
        <p:nvSpPr>
          <p:cNvPr id="119" name="TextBox 118">
            <a:extLst>
              <a:ext uri="{FF2B5EF4-FFF2-40B4-BE49-F238E27FC236}">
                <a16:creationId xmlns:a16="http://schemas.microsoft.com/office/drawing/2014/main" id="{6CFA3404-BE3D-3169-EB46-0D5339EEFBEC}"/>
              </a:ext>
            </a:extLst>
          </p:cNvPr>
          <p:cNvSpPr txBox="1"/>
          <p:nvPr/>
        </p:nvSpPr>
        <p:spPr>
          <a:xfrm>
            <a:off x="766428" y="3438931"/>
            <a:ext cx="453444" cy="126928"/>
          </a:xfrm>
          <a:prstGeom prst="rect">
            <a:avLst/>
          </a:prstGeom>
          <a:noFill/>
        </p:spPr>
        <p:txBody>
          <a:bodyPr wrap="square" rtlCol="0">
            <a:spAutoFit/>
          </a:bodyPr>
          <a:lstStyle/>
          <a:p>
            <a:r>
              <a:rPr lang="en-US" sz="900" dirty="0"/>
              <a:t>.004</a:t>
            </a:r>
            <a:endParaRPr lang="en-DE" sz="900" dirty="0"/>
          </a:p>
        </p:txBody>
      </p:sp>
      <p:sp>
        <p:nvSpPr>
          <p:cNvPr id="120" name="TextBox 119">
            <a:extLst>
              <a:ext uri="{FF2B5EF4-FFF2-40B4-BE49-F238E27FC236}">
                <a16:creationId xmlns:a16="http://schemas.microsoft.com/office/drawing/2014/main" id="{F34329A3-711E-E44B-1EBF-AAAA5207FDD5}"/>
              </a:ext>
            </a:extLst>
          </p:cNvPr>
          <p:cNvSpPr txBox="1"/>
          <p:nvPr/>
        </p:nvSpPr>
        <p:spPr>
          <a:xfrm>
            <a:off x="1410448" y="3653031"/>
            <a:ext cx="453444" cy="126928"/>
          </a:xfrm>
          <a:prstGeom prst="rect">
            <a:avLst/>
          </a:prstGeom>
          <a:noFill/>
        </p:spPr>
        <p:txBody>
          <a:bodyPr wrap="square" rtlCol="0">
            <a:spAutoFit/>
          </a:bodyPr>
          <a:lstStyle/>
          <a:p>
            <a:r>
              <a:rPr lang="en-US" sz="900" dirty="0"/>
              <a:t>.006</a:t>
            </a:r>
            <a:endParaRPr lang="en-DE" sz="900" dirty="0"/>
          </a:p>
        </p:txBody>
      </p:sp>
      <p:sp>
        <p:nvSpPr>
          <p:cNvPr id="121" name="TextBox 120">
            <a:extLst>
              <a:ext uri="{FF2B5EF4-FFF2-40B4-BE49-F238E27FC236}">
                <a16:creationId xmlns:a16="http://schemas.microsoft.com/office/drawing/2014/main" id="{7BBE6EE6-7E23-1C0B-9425-3B67948E9CFA}"/>
              </a:ext>
            </a:extLst>
          </p:cNvPr>
          <p:cNvSpPr txBox="1"/>
          <p:nvPr/>
        </p:nvSpPr>
        <p:spPr>
          <a:xfrm>
            <a:off x="2503116" y="2876478"/>
            <a:ext cx="453444" cy="230832"/>
          </a:xfrm>
          <a:prstGeom prst="rect">
            <a:avLst/>
          </a:prstGeom>
          <a:noFill/>
        </p:spPr>
        <p:txBody>
          <a:bodyPr wrap="square" rtlCol="0">
            <a:spAutoFit/>
          </a:bodyPr>
          <a:lstStyle/>
          <a:p>
            <a:r>
              <a:rPr lang="en-US" sz="900" dirty="0"/>
              <a:t>.047</a:t>
            </a:r>
            <a:endParaRPr lang="en-DE" sz="900" dirty="0"/>
          </a:p>
        </p:txBody>
      </p:sp>
      <p:sp>
        <p:nvSpPr>
          <p:cNvPr id="122" name="TextBox 121">
            <a:extLst>
              <a:ext uri="{FF2B5EF4-FFF2-40B4-BE49-F238E27FC236}">
                <a16:creationId xmlns:a16="http://schemas.microsoft.com/office/drawing/2014/main" id="{4EF7B4EE-8F15-BFC9-F55B-DCC661A64FD5}"/>
              </a:ext>
            </a:extLst>
          </p:cNvPr>
          <p:cNvSpPr txBox="1"/>
          <p:nvPr/>
        </p:nvSpPr>
        <p:spPr>
          <a:xfrm>
            <a:off x="2023305" y="2535281"/>
            <a:ext cx="453444" cy="230832"/>
          </a:xfrm>
          <a:prstGeom prst="rect">
            <a:avLst/>
          </a:prstGeom>
          <a:noFill/>
        </p:spPr>
        <p:txBody>
          <a:bodyPr wrap="square" rtlCol="0">
            <a:spAutoFit/>
          </a:bodyPr>
          <a:lstStyle/>
          <a:p>
            <a:r>
              <a:rPr lang="en-US" sz="900" dirty="0"/>
              <a:t>.006</a:t>
            </a:r>
            <a:endParaRPr lang="en-DE" sz="900" dirty="0"/>
          </a:p>
        </p:txBody>
      </p:sp>
      <p:sp>
        <p:nvSpPr>
          <p:cNvPr id="123" name="TextBox 122">
            <a:extLst>
              <a:ext uri="{FF2B5EF4-FFF2-40B4-BE49-F238E27FC236}">
                <a16:creationId xmlns:a16="http://schemas.microsoft.com/office/drawing/2014/main" id="{A332E708-8682-EB3E-3150-BC74954341C5}"/>
              </a:ext>
            </a:extLst>
          </p:cNvPr>
          <p:cNvSpPr txBox="1"/>
          <p:nvPr/>
        </p:nvSpPr>
        <p:spPr>
          <a:xfrm>
            <a:off x="1198460" y="1820318"/>
            <a:ext cx="453444" cy="126928"/>
          </a:xfrm>
          <a:prstGeom prst="rect">
            <a:avLst/>
          </a:prstGeom>
          <a:noFill/>
        </p:spPr>
        <p:txBody>
          <a:bodyPr wrap="square" rtlCol="0">
            <a:spAutoFit/>
          </a:bodyPr>
          <a:lstStyle/>
          <a:p>
            <a:r>
              <a:rPr lang="en-US" sz="900" dirty="0"/>
              <a:t>.007</a:t>
            </a:r>
            <a:endParaRPr lang="en-DE" sz="900" dirty="0"/>
          </a:p>
        </p:txBody>
      </p:sp>
      <p:sp>
        <p:nvSpPr>
          <p:cNvPr id="124" name="TextBox 123">
            <a:extLst>
              <a:ext uri="{FF2B5EF4-FFF2-40B4-BE49-F238E27FC236}">
                <a16:creationId xmlns:a16="http://schemas.microsoft.com/office/drawing/2014/main" id="{A1D4F1B2-EDAF-1BFE-DD19-026496156D37}"/>
              </a:ext>
            </a:extLst>
          </p:cNvPr>
          <p:cNvSpPr txBox="1"/>
          <p:nvPr/>
        </p:nvSpPr>
        <p:spPr>
          <a:xfrm>
            <a:off x="2092907" y="2891035"/>
            <a:ext cx="453444" cy="126928"/>
          </a:xfrm>
          <a:prstGeom prst="rect">
            <a:avLst/>
          </a:prstGeom>
          <a:noFill/>
        </p:spPr>
        <p:txBody>
          <a:bodyPr wrap="square" rtlCol="0">
            <a:spAutoFit/>
          </a:bodyPr>
          <a:lstStyle/>
          <a:p>
            <a:r>
              <a:rPr lang="en-US" sz="900" dirty="0"/>
              <a:t>.044</a:t>
            </a:r>
            <a:endParaRPr lang="en-DE" sz="900" dirty="0"/>
          </a:p>
        </p:txBody>
      </p:sp>
      <p:sp>
        <p:nvSpPr>
          <p:cNvPr id="125" name="TextBox 124">
            <a:extLst>
              <a:ext uri="{FF2B5EF4-FFF2-40B4-BE49-F238E27FC236}">
                <a16:creationId xmlns:a16="http://schemas.microsoft.com/office/drawing/2014/main" id="{C13CA0DD-D560-C293-5D8E-0A3ACC898497}"/>
              </a:ext>
            </a:extLst>
          </p:cNvPr>
          <p:cNvSpPr txBox="1"/>
          <p:nvPr/>
        </p:nvSpPr>
        <p:spPr>
          <a:xfrm>
            <a:off x="2462930" y="3143922"/>
            <a:ext cx="453444" cy="126928"/>
          </a:xfrm>
          <a:prstGeom prst="rect">
            <a:avLst/>
          </a:prstGeom>
          <a:noFill/>
        </p:spPr>
        <p:txBody>
          <a:bodyPr wrap="square" rtlCol="0">
            <a:spAutoFit/>
          </a:bodyPr>
          <a:lstStyle/>
          <a:p>
            <a:r>
              <a:rPr lang="en-US" sz="900" dirty="0"/>
              <a:t>.019</a:t>
            </a:r>
            <a:endParaRPr lang="en-DE" sz="900" dirty="0"/>
          </a:p>
        </p:txBody>
      </p:sp>
      <p:sp>
        <p:nvSpPr>
          <p:cNvPr id="126" name="TextBox 125">
            <a:extLst>
              <a:ext uri="{FF2B5EF4-FFF2-40B4-BE49-F238E27FC236}">
                <a16:creationId xmlns:a16="http://schemas.microsoft.com/office/drawing/2014/main" id="{DA02C1D7-3E02-A264-9768-4631F981C05C}"/>
              </a:ext>
            </a:extLst>
          </p:cNvPr>
          <p:cNvSpPr txBox="1"/>
          <p:nvPr/>
        </p:nvSpPr>
        <p:spPr>
          <a:xfrm>
            <a:off x="2033933" y="3674179"/>
            <a:ext cx="453444" cy="126928"/>
          </a:xfrm>
          <a:prstGeom prst="rect">
            <a:avLst/>
          </a:prstGeom>
          <a:noFill/>
        </p:spPr>
        <p:txBody>
          <a:bodyPr wrap="square" rtlCol="0">
            <a:spAutoFit/>
          </a:bodyPr>
          <a:lstStyle/>
          <a:p>
            <a:r>
              <a:rPr lang="en-US" sz="900" dirty="0"/>
              <a:t>.007</a:t>
            </a:r>
            <a:endParaRPr lang="en-DE" sz="900" dirty="0"/>
          </a:p>
        </p:txBody>
      </p:sp>
      <p:sp>
        <p:nvSpPr>
          <p:cNvPr id="127" name="TextBox 126">
            <a:extLst>
              <a:ext uri="{FF2B5EF4-FFF2-40B4-BE49-F238E27FC236}">
                <a16:creationId xmlns:a16="http://schemas.microsoft.com/office/drawing/2014/main" id="{C6241AE9-1EF6-8552-3944-7302585DDF63}"/>
              </a:ext>
            </a:extLst>
          </p:cNvPr>
          <p:cNvSpPr txBox="1"/>
          <p:nvPr/>
        </p:nvSpPr>
        <p:spPr>
          <a:xfrm>
            <a:off x="1369850" y="3303383"/>
            <a:ext cx="453444" cy="126928"/>
          </a:xfrm>
          <a:prstGeom prst="rect">
            <a:avLst/>
          </a:prstGeom>
          <a:noFill/>
        </p:spPr>
        <p:txBody>
          <a:bodyPr wrap="square" rtlCol="0">
            <a:spAutoFit/>
          </a:bodyPr>
          <a:lstStyle/>
          <a:p>
            <a:r>
              <a:rPr lang="en-US" sz="900" dirty="0"/>
              <a:t>.038</a:t>
            </a:r>
            <a:endParaRPr lang="en-DE" sz="900" dirty="0"/>
          </a:p>
        </p:txBody>
      </p:sp>
      <p:sp>
        <p:nvSpPr>
          <p:cNvPr id="128" name="TextBox 127">
            <a:extLst>
              <a:ext uri="{FF2B5EF4-FFF2-40B4-BE49-F238E27FC236}">
                <a16:creationId xmlns:a16="http://schemas.microsoft.com/office/drawing/2014/main" id="{67E27C73-7915-DA40-100C-17F4924CF243}"/>
              </a:ext>
            </a:extLst>
          </p:cNvPr>
          <p:cNvSpPr txBox="1"/>
          <p:nvPr/>
        </p:nvSpPr>
        <p:spPr>
          <a:xfrm>
            <a:off x="1673316" y="2148028"/>
            <a:ext cx="671557" cy="230832"/>
          </a:xfrm>
          <a:prstGeom prst="rect">
            <a:avLst/>
          </a:prstGeom>
          <a:noFill/>
        </p:spPr>
        <p:txBody>
          <a:bodyPr wrap="square" rtlCol="0">
            <a:spAutoFit/>
          </a:bodyPr>
          <a:lstStyle/>
          <a:p>
            <a:r>
              <a:rPr lang="en-US" sz="900" dirty="0"/>
              <a:t>.023</a:t>
            </a:r>
            <a:endParaRPr lang="en-DE" sz="900" dirty="0"/>
          </a:p>
        </p:txBody>
      </p:sp>
      <p:sp>
        <p:nvSpPr>
          <p:cNvPr id="129" name="TextBox 128">
            <a:extLst>
              <a:ext uri="{FF2B5EF4-FFF2-40B4-BE49-F238E27FC236}">
                <a16:creationId xmlns:a16="http://schemas.microsoft.com/office/drawing/2014/main" id="{D3704CD6-6510-8F76-A3CF-E32A3A42B564}"/>
              </a:ext>
            </a:extLst>
          </p:cNvPr>
          <p:cNvSpPr txBox="1"/>
          <p:nvPr/>
        </p:nvSpPr>
        <p:spPr>
          <a:xfrm>
            <a:off x="1891430" y="1837189"/>
            <a:ext cx="453444" cy="126928"/>
          </a:xfrm>
          <a:prstGeom prst="rect">
            <a:avLst/>
          </a:prstGeom>
          <a:noFill/>
        </p:spPr>
        <p:txBody>
          <a:bodyPr wrap="square" rtlCol="0">
            <a:spAutoFit/>
          </a:bodyPr>
          <a:lstStyle/>
          <a:p>
            <a:r>
              <a:rPr lang="en-US" sz="900" dirty="0"/>
              <a:t>.105</a:t>
            </a:r>
            <a:endParaRPr lang="en-DE" sz="900" dirty="0"/>
          </a:p>
        </p:txBody>
      </p:sp>
      <p:sp>
        <p:nvSpPr>
          <p:cNvPr id="130" name="TextBox 129">
            <a:extLst>
              <a:ext uri="{FF2B5EF4-FFF2-40B4-BE49-F238E27FC236}">
                <a16:creationId xmlns:a16="http://schemas.microsoft.com/office/drawing/2014/main" id="{14A3CEFA-8579-D1AE-F1EE-1EE5960E25B6}"/>
              </a:ext>
            </a:extLst>
          </p:cNvPr>
          <p:cNvSpPr txBox="1"/>
          <p:nvPr/>
        </p:nvSpPr>
        <p:spPr>
          <a:xfrm>
            <a:off x="2138877" y="1988303"/>
            <a:ext cx="453444" cy="230832"/>
          </a:xfrm>
          <a:prstGeom prst="rect">
            <a:avLst/>
          </a:prstGeom>
          <a:noFill/>
        </p:spPr>
        <p:txBody>
          <a:bodyPr wrap="square" rtlCol="0">
            <a:spAutoFit/>
          </a:bodyPr>
          <a:lstStyle/>
          <a:p>
            <a:r>
              <a:rPr lang="en-US" sz="900" dirty="0"/>
              <a:t>.012</a:t>
            </a:r>
            <a:endParaRPr lang="en-DE" sz="900" dirty="0"/>
          </a:p>
        </p:txBody>
      </p:sp>
      <p:sp>
        <p:nvSpPr>
          <p:cNvPr id="131" name="TextBox 130">
            <a:extLst>
              <a:ext uri="{FF2B5EF4-FFF2-40B4-BE49-F238E27FC236}">
                <a16:creationId xmlns:a16="http://schemas.microsoft.com/office/drawing/2014/main" id="{F696EA9B-DD16-9A81-DCC7-5274628269A3}"/>
              </a:ext>
            </a:extLst>
          </p:cNvPr>
          <p:cNvSpPr txBox="1"/>
          <p:nvPr/>
        </p:nvSpPr>
        <p:spPr>
          <a:xfrm>
            <a:off x="2256148" y="3477815"/>
            <a:ext cx="453444" cy="126928"/>
          </a:xfrm>
          <a:prstGeom prst="rect">
            <a:avLst/>
          </a:prstGeom>
          <a:noFill/>
        </p:spPr>
        <p:txBody>
          <a:bodyPr wrap="square" rtlCol="0">
            <a:spAutoFit/>
          </a:bodyPr>
          <a:lstStyle/>
          <a:p>
            <a:r>
              <a:rPr lang="en-US" sz="900" dirty="0"/>
              <a:t>.077</a:t>
            </a:r>
            <a:endParaRPr lang="en-DE" sz="900" dirty="0"/>
          </a:p>
        </p:txBody>
      </p:sp>
      <p:sp>
        <p:nvSpPr>
          <p:cNvPr id="132" name="TextBox 131">
            <a:extLst>
              <a:ext uri="{FF2B5EF4-FFF2-40B4-BE49-F238E27FC236}">
                <a16:creationId xmlns:a16="http://schemas.microsoft.com/office/drawing/2014/main" id="{F7DA4C9F-30D1-F84D-7708-215614791A74}"/>
              </a:ext>
            </a:extLst>
          </p:cNvPr>
          <p:cNvSpPr txBox="1"/>
          <p:nvPr/>
        </p:nvSpPr>
        <p:spPr>
          <a:xfrm>
            <a:off x="1732755" y="2807580"/>
            <a:ext cx="453444" cy="126928"/>
          </a:xfrm>
          <a:prstGeom prst="rect">
            <a:avLst/>
          </a:prstGeom>
          <a:noFill/>
        </p:spPr>
        <p:txBody>
          <a:bodyPr wrap="square" rtlCol="0">
            <a:spAutoFit/>
          </a:bodyPr>
          <a:lstStyle/>
          <a:p>
            <a:r>
              <a:rPr lang="en-US" sz="900" dirty="0"/>
              <a:t>.033</a:t>
            </a:r>
            <a:endParaRPr lang="en-DE" sz="900" dirty="0"/>
          </a:p>
        </p:txBody>
      </p:sp>
      <p:sp>
        <p:nvSpPr>
          <p:cNvPr id="133" name="TextBox 132">
            <a:extLst>
              <a:ext uri="{FF2B5EF4-FFF2-40B4-BE49-F238E27FC236}">
                <a16:creationId xmlns:a16="http://schemas.microsoft.com/office/drawing/2014/main" id="{51A8740D-78C0-5998-A502-04349BBF8F76}"/>
              </a:ext>
            </a:extLst>
          </p:cNvPr>
          <p:cNvSpPr txBox="1"/>
          <p:nvPr/>
        </p:nvSpPr>
        <p:spPr>
          <a:xfrm>
            <a:off x="1823294" y="3449945"/>
            <a:ext cx="453444" cy="126928"/>
          </a:xfrm>
          <a:prstGeom prst="rect">
            <a:avLst/>
          </a:prstGeom>
          <a:noFill/>
        </p:spPr>
        <p:txBody>
          <a:bodyPr wrap="square" rtlCol="0">
            <a:spAutoFit/>
          </a:bodyPr>
          <a:lstStyle/>
          <a:p>
            <a:r>
              <a:rPr lang="en-US" sz="900" dirty="0"/>
              <a:t>.181</a:t>
            </a:r>
            <a:endParaRPr lang="en-DE" sz="900" dirty="0"/>
          </a:p>
        </p:txBody>
      </p:sp>
      <p:sp>
        <p:nvSpPr>
          <p:cNvPr id="134" name="TextBox 133">
            <a:extLst>
              <a:ext uri="{FF2B5EF4-FFF2-40B4-BE49-F238E27FC236}">
                <a16:creationId xmlns:a16="http://schemas.microsoft.com/office/drawing/2014/main" id="{52F5D694-3CD2-E877-9B45-C71AF9BF6A93}"/>
              </a:ext>
            </a:extLst>
          </p:cNvPr>
          <p:cNvSpPr txBox="1"/>
          <p:nvPr/>
        </p:nvSpPr>
        <p:spPr>
          <a:xfrm>
            <a:off x="971738" y="3237168"/>
            <a:ext cx="453444" cy="126928"/>
          </a:xfrm>
          <a:prstGeom prst="rect">
            <a:avLst/>
          </a:prstGeom>
          <a:noFill/>
        </p:spPr>
        <p:txBody>
          <a:bodyPr wrap="square" rtlCol="0">
            <a:spAutoFit/>
          </a:bodyPr>
          <a:lstStyle/>
          <a:p>
            <a:r>
              <a:rPr lang="en-US" sz="900" dirty="0"/>
              <a:t>.329</a:t>
            </a:r>
            <a:endParaRPr lang="en-DE" sz="900" dirty="0"/>
          </a:p>
        </p:txBody>
      </p:sp>
      <p:sp>
        <p:nvSpPr>
          <p:cNvPr id="135" name="TextBox 134">
            <a:extLst>
              <a:ext uri="{FF2B5EF4-FFF2-40B4-BE49-F238E27FC236}">
                <a16:creationId xmlns:a16="http://schemas.microsoft.com/office/drawing/2014/main" id="{55565CCC-8A36-6E87-69EE-A1BBCB11FE02}"/>
              </a:ext>
            </a:extLst>
          </p:cNvPr>
          <p:cNvSpPr txBox="1"/>
          <p:nvPr/>
        </p:nvSpPr>
        <p:spPr>
          <a:xfrm>
            <a:off x="1750104" y="3114688"/>
            <a:ext cx="453444" cy="126928"/>
          </a:xfrm>
          <a:prstGeom prst="rect">
            <a:avLst/>
          </a:prstGeom>
          <a:noFill/>
        </p:spPr>
        <p:txBody>
          <a:bodyPr wrap="square" rtlCol="0">
            <a:spAutoFit/>
          </a:bodyPr>
          <a:lstStyle/>
          <a:p>
            <a:r>
              <a:rPr lang="en-US" sz="900" dirty="0"/>
              <a:t>.515</a:t>
            </a:r>
            <a:endParaRPr lang="en-DE" sz="900" dirty="0"/>
          </a:p>
        </p:txBody>
      </p:sp>
      <p:sp>
        <p:nvSpPr>
          <p:cNvPr id="136" name="TextBox 135">
            <a:extLst>
              <a:ext uri="{FF2B5EF4-FFF2-40B4-BE49-F238E27FC236}">
                <a16:creationId xmlns:a16="http://schemas.microsoft.com/office/drawing/2014/main" id="{D9FE7BB2-E0C0-32F8-49C6-7FF9714CED4C}"/>
              </a:ext>
            </a:extLst>
          </p:cNvPr>
          <p:cNvSpPr txBox="1"/>
          <p:nvPr/>
        </p:nvSpPr>
        <p:spPr>
          <a:xfrm>
            <a:off x="1365859" y="2996274"/>
            <a:ext cx="453444" cy="126928"/>
          </a:xfrm>
          <a:prstGeom prst="rect">
            <a:avLst/>
          </a:prstGeom>
          <a:noFill/>
        </p:spPr>
        <p:txBody>
          <a:bodyPr wrap="square" rtlCol="0">
            <a:spAutoFit/>
          </a:bodyPr>
          <a:lstStyle/>
          <a:p>
            <a:r>
              <a:rPr lang="en-US" sz="900" dirty="0"/>
              <a:t>.087</a:t>
            </a:r>
            <a:endParaRPr lang="en-DE" sz="900" dirty="0"/>
          </a:p>
        </p:txBody>
      </p:sp>
      <p:sp>
        <p:nvSpPr>
          <p:cNvPr id="137" name="TextBox 136">
            <a:extLst>
              <a:ext uri="{FF2B5EF4-FFF2-40B4-BE49-F238E27FC236}">
                <a16:creationId xmlns:a16="http://schemas.microsoft.com/office/drawing/2014/main" id="{93A58419-9536-7BEC-8777-79B99D17F773}"/>
              </a:ext>
            </a:extLst>
          </p:cNvPr>
          <p:cNvSpPr txBox="1"/>
          <p:nvPr/>
        </p:nvSpPr>
        <p:spPr>
          <a:xfrm>
            <a:off x="653033" y="3066950"/>
            <a:ext cx="453444" cy="126928"/>
          </a:xfrm>
          <a:prstGeom prst="rect">
            <a:avLst/>
          </a:prstGeom>
          <a:noFill/>
        </p:spPr>
        <p:txBody>
          <a:bodyPr wrap="square" rtlCol="0">
            <a:spAutoFit/>
          </a:bodyPr>
          <a:lstStyle/>
          <a:p>
            <a:r>
              <a:rPr lang="en-US" sz="900" dirty="0"/>
              <a:t>.048</a:t>
            </a:r>
          </a:p>
        </p:txBody>
      </p:sp>
      <p:sp>
        <p:nvSpPr>
          <p:cNvPr id="138" name="TextBox 137">
            <a:extLst>
              <a:ext uri="{FF2B5EF4-FFF2-40B4-BE49-F238E27FC236}">
                <a16:creationId xmlns:a16="http://schemas.microsoft.com/office/drawing/2014/main" id="{0CE00BB2-BA53-DDD7-6D40-F797CC40459A}"/>
              </a:ext>
            </a:extLst>
          </p:cNvPr>
          <p:cNvSpPr txBox="1"/>
          <p:nvPr/>
        </p:nvSpPr>
        <p:spPr>
          <a:xfrm>
            <a:off x="1024633" y="2863864"/>
            <a:ext cx="453444" cy="126928"/>
          </a:xfrm>
          <a:prstGeom prst="rect">
            <a:avLst/>
          </a:prstGeom>
          <a:noFill/>
        </p:spPr>
        <p:txBody>
          <a:bodyPr wrap="square" rtlCol="0">
            <a:spAutoFit/>
          </a:bodyPr>
          <a:lstStyle/>
          <a:p>
            <a:r>
              <a:rPr lang="en-US" sz="900" dirty="0"/>
              <a:t>.001</a:t>
            </a:r>
          </a:p>
        </p:txBody>
      </p:sp>
      <p:sp>
        <p:nvSpPr>
          <p:cNvPr id="139" name="TextBox 138">
            <a:extLst>
              <a:ext uri="{FF2B5EF4-FFF2-40B4-BE49-F238E27FC236}">
                <a16:creationId xmlns:a16="http://schemas.microsoft.com/office/drawing/2014/main" id="{146086A7-8F08-6726-04F3-7C07B89B61EF}"/>
              </a:ext>
            </a:extLst>
          </p:cNvPr>
          <p:cNvSpPr txBox="1"/>
          <p:nvPr/>
        </p:nvSpPr>
        <p:spPr>
          <a:xfrm>
            <a:off x="1592582" y="3831591"/>
            <a:ext cx="453444" cy="126928"/>
          </a:xfrm>
          <a:prstGeom prst="rect">
            <a:avLst/>
          </a:prstGeom>
          <a:noFill/>
        </p:spPr>
        <p:txBody>
          <a:bodyPr wrap="square" rtlCol="0">
            <a:spAutoFit/>
          </a:bodyPr>
          <a:lstStyle/>
          <a:p>
            <a:r>
              <a:rPr lang="en-US" sz="900" dirty="0"/>
              <a:t>.001</a:t>
            </a:r>
          </a:p>
        </p:txBody>
      </p:sp>
      <p:sp>
        <p:nvSpPr>
          <p:cNvPr id="140" name="TextBox 139">
            <a:extLst>
              <a:ext uri="{FF2B5EF4-FFF2-40B4-BE49-F238E27FC236}">
                <a16:creationId xmlns:a16="http://schemas.microsoft.com/office/drawing/2014/main" id="{C867D103-9735-BD08-5EEC-D015034469B6}"/>
              </a:ext>
            </a:extLst>
          </p:cNvPr>
          <p:cNvSpPr txBox="1"/>
          <p:nvPr/>
        </p:nvSpPr>
        <p:spPr>
          <a:xfrm>
            <a:off x="632731" y="2735234"/>
            <a:ext cx="453444" cy="126928"/>
          </a:xfrm>
          <a:prstGeom prst="rect">
            <a:avLst/>
          </a:prstGeom>
          <a:noFill/>
        </p:spPr>
        <p:txBody>
          <a:bodyPr wrap="square" rtlCol="0">
            <a:spAutoFit/>
          </a:bodyPr>
          <a:lstStyle/>
          <a:p>
            <a:r>
              <a:rPr lang="en-US" sz="900" dirty="0"/>
              <a:t>.001</a:t>
            </a:r>
            <a:endParaRPr lang="en-DE" sz="900" dirty="0"/>
          </a:p>
        </p:txBody>
      </p:sp>
      <p:cxnSp>
        <p:nvCxnSpPr>
          <p:cNvPr id="142" name="Straight Arrow Connector 141">
            <a:extLst>
              <a:ext uri="{FF2B5EF4-FFF2-40B4-BE49-F238E27FC236}">
                <a16:creationId xmlns:a16="http://schemas.microsoft.com/office/drawing/2014/main" id="{794F710F-526A-F5ED-01E7-555DDEE1F7FE}"/>
              </a:ext>
            </a:extLst>
          </p:cNvPr>
          <p:cNvCxnSpPr>
            <a:cxnSpLocks/>
            <a:stCxn id="37" idx="1"/>
          </p:cNvCxnSpPr>
          <p:nvPr/>
        </p:nvCxnSpPr>
        <p:spPr>
          <a:xfrm flipH="1" flipV="1">
            <a:off x="2956560" y="2973382"/>
            <a:ext cx="197448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E4812BA-17C4-CD6D-8114-04B804566A9D}"/>
              </a:ext>
            </a:extLst>
          </p:cNvPr>
          <p:cNvSpPr txBox="1"/>
          <p:nvPr/>
        </p:nvSpPr>
        <p:spPr>
          <a:xfrm>
            <a:off x="3506140" y="2521703"/>
            <a:ext cx="1118448" cy="369332"/>
          </a:xfrm>
          <a:prstGeom prst="rect">
            <a:avLst/>
          </a:prstGeom>
          <a:noFill/>
        </p:spPr>
        <p:txBody>
          <a:bodyPr wrap="none" rtlCol="0">
            <a:spAutoFit/>
          </a:bodyPr>
          <a:lstStyle/>
          <a:p>
            <a:r>
              <a:rPr lang="en-US" dirty="0"/>
              <a:t>Z-Curve</a:t>
            </a:r>
            <a:endParaRPr lang="en-DE" dirty="0"/>
          </a:p>
        </p:txBody>
      </p:sp>
      <p:sp>
        <p:nvSpPr>
          <p:cNvPr id="145" name="TextBox 144">
            <a:extLst>
              <a:ext uri="{FF2B5EF4-FFF2-40B4-BE49-F238E27FC236}">
                <a16:creationId xmlns:a16="http://schemas.microsoft.com/office/drawing/2014/main" id="{A93E16CA-1575-4989-F29B-61206DB33BB2}"/>
              </a:ext>
            </a:extLst>
          </p:cNvPr>
          <p:cNvSpPr txBox="1"/>
          <p:nvPr/>
        </p:nvSpPr>
        <p:spPr>
          <a:xfrm>
            <a:off x="-166143" y="1117536"/>
            <a:ext cx="3869253" cy="646331"/>
          </a:xfrm>
          <a:prstGeom prst="rect">
            <a:avLst/>
          </a:prstGeom>
          <a:noFill/>
        </p:spPr>
        <p:txBody>
          <a:bodyPr wrap="square" rtlCol="0">
            <a:spAutoFit/>
          </a:bodyPr>
          <a:lstStyle/>
          <a:p>
            <a:pPr algn="ctr"/>
            <a:r>
              <a:rPr lang="en-US" u="sng" dirty="0"/>
              <a:t>The observable universe of 80% power</a:t>
            </a:r>
            <a:endParaRPr lang="en-DE" u="sng" dirty="0"/>
          </a:p>
        </p:txBody>
      </p:sp>
      <p:sp>
        <p:nvSpPr>
          <p:cNvPr id="146" name="TextBox 145">
            <a:extLst>
              <a:ext uri="{FF2B5EF4-FFF2-40B4-BE49-F238E27FC236}">
                <a16:creationId xmlns:a16="http://schemas.microsoft.com/office/drawing/2014/main" id="{19E5DAD3-EECD-C093-753B-CB76A66311CB}"/>
              </a:ext>
            </a:extLst>
          </p:cNvPr>
          <p:cNvSpPr txBox="1"/>
          <p:nvPr/>
        </p:nvSpPr>
        <p:spPr>
          <a:xfrm>
            <a:off x="4572000" y="1160461"/>
            <a:ext cx="4481047" cy="646331"/>
          </a:xfrm>
          <a:prstGeom prst="rect">
            <a:avLst/>
          </a:prstGeom>
          <a:noFill/>
        </p:spPr>
        <p:txBody>
          <a:bodyPr wrap="square" rtlCol="0">
            <a:spAutoFit/>
          </a:bodyPr>
          <a:lstStyle/>
          <a:p>
            <a:pPr algn="ctr"/>
            <a:r>
              <a:rPr lang="en-US" u="sng" dirty="0"/>
              <a:t>The </a:t>
            </a:r>
            <a:r>
              <a:rPr lang="en-US" b="1" i="1" u="sng" dirty="0">
                <a:solidFill>
                  <a:srgbClr val="FF0000"/>
                </a:solidFill>
              </a:rPr>
              <a:t>observed</a:t>
            </a:r>
            <a:r>
              <a:rPr lang="en-US" u="sng" dirty="0"/>
              <a:t> universe of </a:t>
            </a:r>
          </a:p>
          <a:p>
            <a:pPr algn="ctr"/>
            <a:r>
              <a:rPr lang="en-US" b="1" u="sng" dirty="0">
                <a:solidFill>
                  <a:srgbClr val="FF0000"/>
                </a:solidFill>
              </a:rPr>
              <a:t>&gt;</a:t>
            </a:r>
            <a:r>
              <a:rPr lang="en-US" u="sng" dirty="0"/>
              <a:t> 80% power</a:t>
            </a:r>
            <a:endParaRPr lang="en-DE" u="sng" dirty="0"/>
          </a:p>
        </p:txBody>
      </p:sp>
      <p:sp>
        <p:nvSpPr>
          <p:cNvPr id="149" name="Right Brace 148">
            <a:extLst>
              <a:ext uri="{FF2B5EF4-FFF2-40B4-BE49-F238E27FC236}">
                <a16:creationId xmlns:a16="http://schemas.microsoft.com/office/drawing/2014/main" id="{0D658A25-C02D-EB86-733C-00AD2FDB3E1D}"/>
              </a:ext>
            </a:extLst>
          </p:cNvPr>
          <p:cNvSpPr/>
          <p:nvPr/>
        </p:nvSpPr>
        <p:spPr>
          <a:xfrm rot="5400000">
            <a:off x="6457144" y="2095018"/>
            <a:ext cx="710758" cy="417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50" name="TextBox 149">
            <a:extLst>
              <a:ext uri="{FF2B5EF4-FFF2-40B4-BE49-F238E27FC236}">
                <a16:creationId xmlns:a16="http://schemas.microsoft.com/office/drawing/2014/main" id="{54DF3382-426D-81D6-106D-10AB103DFD5A}"/>
              </a:ext>
            </a:extLst>
          </p:cNvPr>
          <p:cNvSpPr txBox="1"/>
          <p:nvPr/>
        </p:nvSpPr>
        <p:spPr>
          <a:xfrm>
            <a:off x="2956560" y="4543219"/>
            <a:ext cx="6492239" cy="276999"/>
          </a:xfrm>
          <a:prstGeom prst="rect">
            <a:avLst/>
          </a:prstGeom>
          <a:noFill/>
        </p:spPr>
        <p:txBody>
          <a:bodyPr wrap="square" rtlCol="0">
            <a:spAutoFit/>
          </a:bodyPr>
          <a:lstStyle/>
          <a:p>
            <a:r>
              <a:rPr lang="en-US" sz="1200" dirty="0"/>
              <a:t>Significant / (significant + non-significant) = Observed Discovery Rate (</a:t>
            </a:r>
            <a:r>
              <a:rPr lang="en-US" sz="1200" b="1" dirty="0"/>
              <a:t>ODR</a:t>
            </a:r>
            <a:r>
              <a:rPr lang="en-US" sz="1200" dirty="0"/>
              <a:t>)</a:t>
            </a:r>
            <a:endParaRPr lang="en-DE" sz="1200" dirty="0"/>
          </a:p>
        </p:txBody>
      </p:sp>
      <p:sp>
        <p:nvSpPr>
          <p:cNvPr id="152" name="Rectangle 151">
            <a:extLst>
              <a:ext uri="{FF2B5EF4-FFF2-40B4-BE49-F238E27FC236}">
                <a16:creationId xmlns:a16="http://schemas.microsoft.com/office/drawing/2014/main" id="{E00B964F-C297-F579-D09F-C2B63D23DF31}"/>
              </a:ext>
            </a:extLst>
          </p:cNvPr>
          <p:cNvSpPr/>
          <p:nvPr/>
        </p:nvSpPr>
        <p:spPr>
          <a:xfrm>
            <a:off x="3017520" y="4477928"/>
            <a:ext cx="864888" cy="40445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9" name="Arrow: Bent 158">
            <a:extLst>
              <a:ext uri="{FF2B5EF4-FFF2-40B4-BE49-F238E27FC236}">
                <a16:creationId xmlns:a16="http://schemas.microsoft.com/office/drawing/2014/main" id="{90E826C1-7398-AB33-1B84-980FC6164D88}"/>
              </a:ext>
            </a:extLst>
          </p:cNvPr>
          <p:cNvSpPr/>
          <p:nvPr/>
        </p:nvSpPr>
        <p:spPr>
          <a:xfrm rot="16200000">
            <a:off x="1964152" y="3877146"/>
            <a:ext cx="710639" cy="1299827"/>
          </a:xfrm>
          <a:prstGeom prst="bentArrow">
            <a:avLst>
              <a:gd name="adj1" fmla="val 0"/>
              <a:gd name="adj2" fmla="val 13510"/>
              <a:gd name="adj3" fmla="val 14466"/>
              <a:gd name="adj4" fmla="val 43750"/>
            </a:avLst>
          </a:prstGeom>
          <a:no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0" name="TextBox 159">
            <a:extLst>
              <a:ext uri="{FF2B5EF4-FFF2-40B4-BE49-F238E27FC236}">
                <a16:creationId xmlns:a16="http://schemas.microsoft.com/office/drawing/2014/main" id="{AFAE4D99-7ED1-5AA9-F46B-808343B2F8DB}"/>
              </a:ext>
            </a:extLst>
          </p:cNvPr>
          <p:cNvSpPr txBox="1"/>
          <p:nvPr/>
        </p:nvSpPr>
        <p:spPr>
          <a:xfrm>
            <a:off x="134393" y="4731597"/>
            <a:ext cx="7340049" cy="646331"/>
          </a:xfrm>
          <a:prstGeom prst="rect">
            <a:avLst/>
          </a:prstGeom>
          <a:noFill/>
        </p:spPr>
        <p:txBody>
          <a:bodyPr wrap="square" rtlCol="0">
            <a:spAutoFit/>
          </a:bodyPr>
          <a:lstStyle/>
          <a:p>
            <a:r>
              <a:rPr lang="en-US" sz="1200" b="1" u="sng" dirty="0"/>
              <a:t>Z-Curve </a:t>
            </a:r>
            <a:r>
              <a:rPr lang="en-US" sz="1200" dirty="0"/>
              <a:t>	</a:t>
            </a:r>
          </a:p>
          <a:p>
            <a:pPr marL="171450" indent="-171450">
              <a:buFont typeface="Wingdings" panose="05000000000000000000" pitchFamily="2" charset="2"/>
              <a:buChar char="à"/>
            </a:pPr>
            <a:r>
              <a:rPr lang="en-US" sz="1200" dirty="0">
                <a:sym typeface="Wingdings" panose="05000000000000000000" pitchFamily="2" charset="2"/>
              </a:rPr>
              <a:t>significant / (significant + </a:t>
            </a:r>
            <a:r>
              <a:rPr lang="en-US" sz="1200" i="1" dirty="0">
                <a:sym typeface="Wingdings" panose="05000000000000000000" pitchFamily="2" charset="2"/>
              </a:rPr>
              <a:t>estimated non-significant) </a:t>
            </a:r>
            <a:r>
              <a:rPr lang="en-US" sz="1200" dirty="0">
                <a:sym typeface="Wingdings" panose="05000000000000000000" pitchFamily="2" charset="2"/>
              </a:rPr>
              <a:t>= Expected Discovery Rate (</a:t>
            </a:r>
            <a:r>
              <a:rPr lang="en-US" sz="1200" b="1" dirty="0">
                <a:sym typeface="Wingdings" panose="05000000000000000000" pitchFamily="2" charset="2"/>
              </a:rPr>
              <a:t>EDR</a:t>
            </a:r>
            <a:r>
              <a:rPr lang="en-US" sz="1200" dirty="0">
                <a:sym typeface="Wingdings" panose="05000000000000000000" pitchFamily="2" charset="2"/>
              </a:rPr>
              <a:t>)</a:t>
            </a:r>
          </a:p>
          <a:p>
            <a:pPr marL="171450" indent="-171450">
              <a:buFont typeface="Wingdings" panose="05000000000000000000" pitchFamily="2" charset="2"/>
              <a:buChar char="à"/>
            </a:pPr>
            <a:r>
              <a:rPr lang="en-US" sz="1200" i="1" dirty="0">
                <a:sym typeface="Wingdings" panose="05000000000000000000" pitchFamily="2" charset="2"/>
              </a:rPr>
              <a:t>Estimated </a:t>
            </a:r>
            <a:r>
              <a:rPr lang="en-US" sz="1200" dirty="0">
                <a:sym typeface="Wingdings" panose="05000000000000000000" pitchFamily="2" charset="2"/>
              </a:rPr>
              <a:t>power of significant findings = Expected Replication Rate (</a:t>
            </a:r>
            <a:r>
              <a:rPr lang="en-US" sz="1200" b="1" dirty="0">
                <a:sym typeface="Wingdings" panose="05000000000000000000" pitchFamily="2" charset="2"/>
              </a:rPr>
              <a:t>ERR</a:t>
            </a:r>
            <a:r>
              <a:rPr lang="en-US" sz="1200" dirty="0">
                <a:sym typeface="Wingdings" panose="05000000000000000000" pitchFamily="2" charset="2"/>
              </a:rPr>
              <a:t>)</a:t>
            </a:r>
            <a:endParaRPr lang="en-US" sz="1200" i="1" dirty="0">
              <a:sym typeface="Wingdings" panose="05000000000000000000" pitchFamily="2" charset="2"/>
            </a:endParaRPr>
          </a:p>
        </p:txBody>
      </p:sp>
      <p:cxnSp>
        <p:nvCxnSpPr>
          <p:cNvPr id="162" name="Straight Arrow Connector 161">
            <a:extLst>
              <a:ext uri="{FF2B5EF4-FFF2-40B4-BE49-F238E27FC236}">
                <a16:creationId xmlns:a16="http://schemas.microsoft.com/office/drawing/2014/main" id="{E957DDA1-FE3E-153D-AD88-808D194FBC3B}"/>
              </a:ext>
            </a:extLst>
          </p:cNvPr>
          <p:cNvCxnSpPr/>
          <p:nvPr/>
        </p:nvCxnSpPr>
        <p:spPr>
          <a:xfrm flipH="1">
            <a:off x="971738" y="4731597"/>
            <a:ext cx="847565" cy="15078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animBg="1"/>
      <p:bldP spid="150" grpId="0"/>
      <p:bldP spid="152" grpId="0" animBg="1"/>
      <p:bldP spid="159" grpId="0" animBg="1"/>
      <p:bldP spid="1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80D6-2EF6-B17F-5524-8203CAEDC2E4}"/>
            </a:ext>
          </a:extLst>
        </p:cNvPr>
        <p:cNvGrpSpPr/>
        <p:nvPr/>
      </p:nvGrpSpPr>
      <p:grpSpPr>
        <a:xfrm>
          <a:off x="0" y="0"/>
          <a:ext cx="0" cy="0"/>
          <a:chOff x="0" y="0"/>
          <a:chExt cx="0" cy="0"/>
        </a:xfrm>
      </p:grpSpPr>
      <p:pic>
        <p:nvPicPr>
          <p:cNvPr id="35" name="Picture 34" descr="A open book with white pages&#10;&#10;Description automatically generated">
            <a:extLst>
              <a:ext uri="{FF2B5EF4-FFF2-40B4-BE49-F238E27FC236}">
                <a16:creationId xmlns:a16="http://schemas.microsoft.com/office/drawing/2014/main" id="{A4DCA684-4BF2-49A0-714F-7C95BE235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41" y="1325132"/>
            <a:ext cx="3611467" cy="1931076"/>
          </a:xfrm>
          <a:prstGeom prst="rect">
            <a:avLst/>
          </a:prstGeom>
        </p:spPr>
      </p:pic>
      <p:sp>
        <p:nvSpPr>
          <p:cNvPr id="5" name="Title 4">
            <a:extLst>
              <a:ext uri="{FF2B5EF4-FFF2-40B4-BE49-F238E27FC236}">
                <a16:creationId xmlns:a16="http://schemas.microsoft.com/office/drawing/2014/main" id="{9497573F-08A4-78F8-F1F9-5AAA6768FAA0}"/>
              </a:ext>
            </a:extLst>
          </p:cNvPr>
          <p:cNvSpPr>
            <a:spLocks noGrp="1"/>
          </p:cNvSpPr>
          <p:nvPr>
            <p:ph type="title"/>
          </p:nvPr>
        </p:nvSpPr>
        <p:spPr/>
        <p:txBody>
          <a:bodyPr/>
          <a:lstStyle/>
          <a:p>
            <a:r>
              <a:rPr lang="en-US" dirty="0"/>
              <a:t>Conceptual Introduction to Z-Curve</a:t>
            </a:r>
            <a:endParaRPr lang="en-DE" dirty="0"/>
          </a:p>
        </p:txBody>
      </p:sp>
      <p:grpSp>
        <p:nvGrpSpPr>
          <p:cNvPr id="41" name="Group 40">
            <a:extLst>
              <a:ext uri="{FF2B5EF4-FFF2-40B4-BE49-F238E27FC236}">
                <a16:creationId xmlns:a16="http://schemas.microsoft.com/office/drawing/2014/main" id="{4D5414E5-B497-06AA-9A2D-BC0F75555F69}"/>
              </a:ext>
            </a:extLst>
          </p:cNvPr>
          <p:cNvGrpSpPr/>
          <p:nvPr/>
        </p:nvGrpSpPr>
        <p:grpSpPr>
          <a:xfrm>
            <a:off x="2371353" y="1741314"/>
            <a:ext cx="1162168" cy="1013890"/>
            <a:chOff x="2371353" y="1741314"/>
            <a:chExt cx="1162168" cy="1013890"/>
          </a:xfrm>
        </p:grpSpPr>
        <p:sp>
          <p:nvSpPr>
            <p:cNvPr id="14" name="TextBox 13">
              <a:extLst>
                <a:ext uri="{FF2B5EF4-FFF2-40B4-BE49-F238E27FC236}">
                  <a16:creationId xmlns:a16="http://schemas.microsoft.com/office/drawing/2014/main" id="{A53BD66A-D632-F24F-8151-C3AC5515EA31}"/>
                </a:ext>
              </a:extLst>
            </p:cNvPr>
            <p:cNvSpPr txBox="1"/>
            <p:nvPr/>
          </p:nvSpPr>
          <p:spPr>
            <a:xfrm>
              <a:off x="3080077" y="2628276"/>
              <a:ext cx="453444" cy="126928"/>
            </a:xfrm>
            <a:prstGeom prst="rect">
              <a:avLst/>
            </a:prstGeom>
            <a:noFill/>
          </p:spPr>
          <p:txBody>
            <a:bodyPr wrap="square" rtlCol="0">
              <a:spAutoFit/>
            </a:bodyPr>
            <a:lstStyle/>
            <a:p>
              <a:r>
                <a:rPr lang="en-US" sz="900" dirty="0"/>
                <a:t>.059</a:t>
              </a:r>
            </a:p>
          </p:txBody>
        </p:sp>
        <p:sp>
          <p:nvSpPr>
            <p:cNvPr id="15" name="TextBox 14">
              <a:extLst>
                <a:ext uri="{FF2B5EF4-FFF2-40B4-BE49-F238E27FC236}">
                  <a16:creationId xmlns:a16="http://schemas.microsoft.com/office/drawing/2014/main" id="{B7BEF12C-F301-959D-EC0F-7102342F5819}"/>
                </a:ext>
              </a:extLst>
            </p:cNvPr>
            <p:cNvSpPr txBox="1"/>
            <p:nvPr/>
          </p:nvSpPr>
          <p:spPr>
            <a:xfrm>
              <a:off x="2972906" y="1783078"/>
              <a:ext cx="453444" cy="126928"/>
            </a:xfrm>
            <a:prstGeom prst="rect">
              <a:avLst/>
            </a:prstGeom>
            <a:noFill/>
          </p:spPr>
          <p:txBody>
            <a:bodyPr wrap="square" rtlCol="0">
              <a:spAutoFit/>
            </a:bodyPr>
            <a:lstStyle/>
            <a:p>
              <a:r>
                <a:rPr lang="en-US" sz="900" dirty="0"/>
                <a:t>.077</a:t>
              </a:r>
              <a:endParaRPr lang="en-DE" sz="900" dirty="0"/>
            </a:p>
          </p:txBody>
        </p:sp>
        <p:sp>
          <p:nvSpPr>
            <p:cNvPr id="21" name="TextBox 20">
              <a:extLst>
                <a:ext uri="{FF2B5EF4-FFF2-40B4-BE49-F238E27FC236}">
                  <a16:creationId xmlns:a16="http://schemas.microsoft.com/office/drawing/2014/main" id="{5202899C-6BE2-486E-C479-452A71109C87}"/>
                </a:ext>
              </a:extLst>
            </p:cNvPr>
            <p:cNvSpPr txBox="1"/>
            <p:nvPr/>
          </p:nvSpPr>
          <p:spPr>
            <a:xfrm>
              <a:off x="2392827" y="1741314"/>
              <a:ext cx="453444" cy="126928"/>
            </a:xfrm>
            <a:prstGeom prst="rect">
              <a:avLst/>
            </a:prstGeom>
            <a:noFill/>
          </p:spPr>
          <p:txBody>
            <a:bodyPr wrap="square" rtlCol="0">
              <a:spAutoFit/>
            </a:bodyPr>
            <a:lstStyle/>
            <a:p>
              <a:r>
                <a:rPr lang="en-US" sz="900" dirty="0"/>
                <a:t>.181</a:t>
              </a:r>
              <a:endParaRPr lang="en-DE" sz="900" dirty="0"/>
            </a:p>
          </p:txBody>
        </p:sp>
        <p:sp>
          <p:nvSpPr>
            <p:cNvPr id="22" name="TextBox 21">
              <a:extLst>
                <a:ext uri="{FF2B5EF4-FFF2-40B4-BE49-F238E27FC236}">
                  <a16:creationId xmlns:a16="http://schemas.microsoft.com/office/drawing/2014/main" id="{ECBC509F-3263-5CAD-C679-F4D365D06A37}"/>
                </a:ext>
              </a:extLst>
            </p:cNvPr>
            <p:cNvSpPr txBox="1"/>
            <p:nvPr/>
          </p:nvSpPr>
          <p:spPr>
            <a:xfrm>
              <a:off x="2371353" y="2267742"/>
              <a:ext cx="453444" cy="126928"/>
            </a:xfrm>
            <a:prstGeom prst="rect">
              <a:avLst/>
            </a:prstGeom>
            <a:noFill/>
          </p:spPr>
          <p:txBody>
            <a:bodyPr wrap="square" rtlCol="0">
              <a:spAutoFit/>
            </a:bodyPr>
            <a:lstStyle/>
            <a:p>
              <a:r>
                <a:rPr lang="en-US" sz="900" dirty="0"/>
                <a:t>.329</a:t>
              </a:r>
              <a:endParaRPr lang="en-DE" sz="900" dirty="0"/>
            </a:p>
          </p:txBody>
        </p:sp>
      </p:grpSp>
      <p:sp>
        <p:nvSpPr>
          <p:cNvPr id="7" name="TextBox 6">
            <a:extLst>
              <a:ext uri="{FF2B5EF4-FFF2-40B4-BE49-F238E27FC236}">
                <a16:creationId xmlns:a16="http://schemas.microsoft.com/office/drawing/2014/main" id="{921FF147-ED15-A129-2722-2128F572A72C}"/>
              </a:ext>
            </a:extLst>
          </p:cNvPr>
          <p:cNvSpPr txBox="1"/>
          <p:nvPr/>
        </p:nvSpPr>
        <p:spPr>
          <a:xfrm>
            <a:off x="1307499" y="1792517"/>
            <a:ext cx="453444" cy="230832"/>
          </a:xfrm>
          <a:prstGeom prst="rect">
            <a:avLst/>
          </a:prstGeom>
          <a:noFill/>
        </p:spPr>
        <p:txBody>
          <a:bodyPr wrap="square" rtlCol="0">
            <a:spAutoFit/>
          </a:bodyPr>
          <a:lstStyle/>
          <a:p>
            <a:r>
              <a:rPr lang="en-US" sz="900" dirty="0"/>
              <a:t>.003</a:t>
            </a:r>
          </a:p>
        </p:txBody>
      </p:sp>
      <p:sp>
        <p:nvSpPr>
          <p:cNvPr id="8" name="TextBox 7">
            <a:extLst>
              <a:ext uri="{FF2B5EF4-FFF2-40B4-BE49-F238E27FC236}">
                <a16:creationId xmlns:a16="http://schemas.microsoft.com/office/drawing/2014/main" id="{00FB41D0-B82C-E8CF-59A5-65A19EFEBF3C}"/>
              </a:ext>
            </a:extLst>
          </p:cNvPr>
          <p:cNvSpPr txBox="1"/>
          <p:nvPr/>
        </p:nvSpPr>
        <p:spPr>
          <a:xfrm>
            <a:off x="1249737" y="2244421"/>
            <a:ext cx="453444" cy="126928"/>
          </a:xfrm>
          <a:prstGeom prst="rect">
            <a:avLst/>
          </a:prstGeom>
          <a:noFill/>
        </p:spPr>
        <p:txBody>
          <a:bodyPr wrap="square" rtlCol="0">
            <a:spAutoFit/>
          </a:bodyPr>
          <a:lstStyle/>
          <a:p>
            <a:r>
              <a:rPr lang="en-US" sz="900" dirty="0"/>
              <a:t>.011</a:t>
            </a:r>
          </a:p>
        </p:txBody>
      </p:sp>
      <p:sp>
        <p:nvSpPr>
          <p:cNvPr id="9" name="TextBox 8">
            <a:extLst>
              <a:ext uri="{FF2B5EF4-FFF2-40B4-BE49-F238E27FC236}">
                <a16:creationId xmlns:a16="http://schemas.microsoft.com/office/drawing/2014/main" id="{BBA083C9-8A8F-EA16-5D07-371AE7697F28}"/>
              </a:ext>
            </a:extLst>
          </p:cNvPr>
          <p:cNvSpPr txBox="1"/>
          <p:nvPr/>
        </p:nvSpPr>
        <p:spPr>
          <a:xfrm>
            <a:off x="1227317" y="2005217"/>
            <a:ext cx="453444" cy="126928"/>
          </a:xfrm>
          <a:prstGeom prst="rect">
            <a:avLst/>
          </a:prstGeom>
          <a:noFill/>
        </p:spPr>
        <p:txBody>
          <a:bodyPr wrap="square" rtlCol="0">
            <a:spAutoFit/>
          </a:bodyPr>
          <a:lstStyle/>
          <a:p>
            <a:r>
              <a:rPr lang="en-US" sz="900" dirty="0"/>
              <a:t>.013</a:t>
            </a:r>
            <a:endParaRPr lang="en-DE" sz="900" dirty="0"/>
          </a:p>
        </p:txBody>
      </p:sp>
      <p:sp>
        <p:nvSpPr>
          <p:cNvPr id="10" name="TextBox 9">
            <a:extLst>
              <a:ext uri="{FF2B5EF4-FFF2-40B4-BE49-F238E27FC236}">
                <a16:creationId xmlns:a16="http://schemas.microsoft.com/office/drawing/2014/main" id="{98342ABF-2F00-7833-1971-65DDF0C89E55}"/>
              </a:ext>
            </a:extLst>
          </p:cNvPr>
          <p:cNvSpPr txBox="1"/>
          <p:nvPr/>
        </p:nvSpPr>
        <p:spPr>
          <a:xfrm>
            <a:off x="1227317" y="1556084"/>
            <a:ext cx="453444" cy="230832"/>
          </a:xfrm>
          <a:prstGeom prst="rect">
            <a:avLst/>
          </a:prstGeom>
          <a:noFill/>
        </p:spPr>
        <p:txBody>
          <a:bodyPr wrap="square" rtlCol="0">
            <a:spAutoFit/>
          </a:bodyPr>
          <a:lstStyle/>
          <a:p>
            <a:r>
              <a:rPr lang="en-US" sz="900" dirty="0"/>
              <a:t>.006</a:t>
            </a:r>
            <a:endParaRPr lang="en-DE" sz="900" dirty="0"/>
          </a:p>
        </p:txBody>
      </p:sp>
      <p:sp>
        <p:nvSpPr>
          <p:cNvPr id="12" name="TextBox 11">
            <a:extLst>
              <a:ext uri="{FF2B5EF4-FFF2-40B4-BE49-F238E27FC236}">
                <a16:creationId xmlns:a16="http://schemas.microsoft.com/office/drawing/2014/main" id="{4C248A35-ED08-35D6-1BCF-0B698E290930}"/>
              </a:ext>
            </a:extLst>
          </p:cNvPr>
          <p:cNvSpPr txBox="1"/>
          <p:nvPr/>
        </p:nvSpPr>
        <p:spPr>
          <a:xfrm>
            <a:off x="3081912" y="2219497"/>
            <a:ext cx="453444" cy="126928"/>
          </a:xfrm>
          <a:prstGeom prst="rect">
            <a:avLst/>
          </a:prstGeom>
          <a:noFill/>
        </p:spPr>
        <p:txBody>
          <a:bodyPr wrap="square" rtlCol="0">
            <a:spAutoFit/>
          </a:bodyPr>
          <a:lstStyle/>
          <a:p>
            <a:r>
              <a:rPr lang="en-US" sz="900" dirty="0"/>
              <a:t>.010</a:t>
            </a:r>
          </a:p>
        </p:txBody>
      </p:sp>
      <p:sp>
        <p:nvSpPr>
          <p:cNvPr id="13" name="TextBox 12">
            <a:extLst>
              <a:ext uri="{FF2B5EF4-FFF2-40B4-BE49-F238E27FC236}">
                <a16:creationId xmlns:a16="http://schemas.microsoft.com/office/drawing/2014/main" id="{1683F9BE-0C55-D3EC-2156-A54D34E6E234}"/>
              </a:ext>
            </a:extLst>
          </p:cNvPr>
          <p:cNvSpPr txBox="1"/>
          <p:nvPr/>
        </p:nvSpPr>
        <p:spPr>
          <a:xfrm>
            <a:off x="3044197" y="2006028"/>
            <a:ext cx="453444" cy="230832"/>
          </a:xfrm>
          <a:prstGeom prst="rect">
            <a:avLst/>
          </a:prstGeom>
          <a:noFill/>
        </p:spPr>
        <p:txBody>
          <a:bodyPr wrap="square" rtlCol="0">
            <a:spAutoFit/>
          </a:bodyPr>
          <a:lstStyle/>
          <a:p>
            <a:r>
              <a:rPr lang="en-US" sz="900" dirty="0"/>
              <a:t>.023</a:t>
            </a:r>
          </a:p>
        </p:txBody>
      </p:sp>
      <p:sp>
        <p:nvSpPr>
          <p:cNvPr id="16" name="TextBox 15">
            <a:extLst>
              <a:ext uri="{FF2B5EF4-FFF2-40B4-BE49-F238E27FC236}">
                <a16:creationId xmlns:a16="http://schemas.microsoft.com/office/drawing/2014/main" id="{910036DC-9A22-3F75-F716-5FA871840B3E}"/>
              </a:ext>
            </a:extLst>
          </p:cNvPr>
          <p:cNvSpPr txBox="1"/>
          <p:nvPr/>
        </p:nvSpPr>
        <p:spPr>
          <a:xfrm>
            <a:off x="2963933" y="1486390"/>
            <a:ext cx="453444" cy="126928"/>
          </a:xfrm>
          <a:prstGeom prst="rect">
            <a:avLst/>
          </a:prstGeom>
          <a:noFill/>
        </p:spPr>
        <p:txBody>
          <a:bodyPr wrap="square" rtlCol="0">
            <a:spAutoFit/>
          </a:bodyPr>
          <a:lstStyle/>
          <a:p>
            <a:r>
              <a:rPr lang="en-US" sz="900" dirty="0"/>
              <a:t>.033</a:t>
            </a:r>
            <a:endParaRPr lang="en-DE" sz="900" dirty="0"/>
          </a:p>
        </p:txBody>
      </p:sp>
      <p:sp>
        <p:nvSpPr>
          <p:cNvPr id="18" name="TextBox 17">
            <a:extLst>
              <a:ext uri="{FF2B5EF4-FFF2-40B4-BE49-F238E27FC236}">
                <a16:creationId xmlns:a16="http://schemas.microsoft.com/office/drawing/2014/main" id="{21593C4F-5BD7-9BC8-8E44-841896EA7388}"/>
              </a:ext>
            </a:extLst>
          </p:cNvPr>
          <p:cNvSpPr txBox="1"/>
          <p:nvPr/>
        </p:nvSpPr>
        <p:spPr>
          <a:xfrm>
            <a:off x="2368028" y="2575316"/>
            <a:ext cx="453444" cy="126928"/>
          </a:xfrm>
          <a:prstGeom prst="rect">
            <a:avLst/>
          </a:prstGeom>
          <a:noFill/>
        </p:spPr>
        <p:txBody>
          <a:bodyPr wrap="square" rtlCol="0">
            <a:spAutoFit/>
          </a:bodyPr>
          <a:lstStyle/>
          <a:p>
            <a:r>
              <a:rPr lang="en-US" sz="900" dirty="0"/>
              <a:t>.003</a:t>
            </a:r>
            <a:endParaRPr lang="en-DE" sz="900" dirty="0"/>
          </a:p>
        </p:txBody>
      </p:sp>
      <p:sp>
        <p:nvSpPr>
          <p:cNvPr id="19" name="TextBox 18">
            <a:extLst>
              <a:ext uri="{FF2B5EF4-FFF2-40B4-BE49-F238E27FC236}">
                <a16:creationId xmlns:a16="http://schemas.microsoft.com/office/drawing/2014/main" id="{4CF69435-2240-FE7E-C219-CF4C12B5D4F8}"/>
              </a:ext>
            </a:extLst>
          </p:cNvPr>
          <p:cNvSpPr txBox="1"/>
          <p:nvPr/>
        </p:nvSpPr>
        <p:spPr>
          <a:xfrm>
            <a:off x="2426403" y="1936384"/>
            <a:ext cx="453444" cy="126928"/>
          </a:xfrm>
          <a:prstGeom prst="rect">
            <a:avLst/>
          </a:prstGeom>
          <a:noFill/>
        </p:spPr>
        <p:txBody>
          <a:bodyPr wrap="square" rtlCol="0">
            <a:spAutoFit/>
          </a:bodyPr>
          <a:lstStyle/>
          <a:p>
            <a:r>
              <a:rPr lang="en-US" sz="900" dirty="0"/>
              <a:t>.004</a:t>
            </a:r>
            <a:endParaRPr lang="en-DE" sz="900" dirty="0"/>
          </a:p>
        </p:txBody>
      </p:sp>
      <p:sp>
        <p:nvSpPr>
          <p:cNvPr id="20" name="TextBox 19">
            <a:extLst>
              <a:ext uri="{FF2B5EF4-FFF2-40B4-BE49-F238E27FC236}">
                <a16:creationId xmlns:a16="http://schemas.microsoft.com/office/drawing/2014/main" id="{95E2527A-3D57-68D2-A686-7C66394693EC}"/>
              </a:ext>
            </a:extLst>
          </p:cNvPr>
          <p:cNvSpPr txBox="1"/>
          <p:nvPr/>
        </p:nvSpPr>
        <p:spPr>
          <a:xfrm>
            <a:off x="2380174" y="1433143"/>
            <a:ext cx="453444" cy="126928"/>
          </a:xfrm>
          <a:prstGeom prst="rect">
            <a:avLst/>
          </a:prstGeom>
          <a:noFill/>
        </p:spPr>
        <p:txBody>
          <a:bodyPr wrap="square" rtlCol="0">
            <a:spAutoFit/>
          </a:bodyPr>
          <a:lstStyle/>
          <a:p>
            <a:r>
              <a:rPr lang="en-US" sz="900" dirty="0"/>
              <a:t>.007</a:t>
            </a:r>
            <a:endParaRPr lang="en-DE" sz="900" dirty="0"/>
          </a:p>
        </p:txBody>
      </p:sp>
      <p:sp>
        <p:nvSpPr>
          <p:cNvPr id="24" name="TextBox 23">
            <a:extLst>
              <a:ext uri="{FF2B5EF4-FFF2-40B4-BE49-F238E27FC236}">
                <a16:creationId xmlns:a16="http://schemas.microsoft.com/office/drawing/2014/main" id="{7B386D34-B189-EA3A-4325-AA91C22CE346}"/>
              </a:ext>
            </a:extLst>
          </p:cNvPr>
          <p:cNvSpPr txBox="1"/>
          <p:nvPr/>
        </p:nvSpPr>
        <p:spPr>
          <a:xfrm>
            <a:off x="1562632" y="2079208"/>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5E31C378-CFB7-57A8-816C-2BAB83DA8563}"/>
              </a:ext>
            </a:extLst>
          </p:cNvPr>
          <p:cNvSpPr txBox="1"/>
          <p:nvPr/>
        </p:nvSpPr>
        <p:spPr>
          <a:xfrm>
            <a:off x="1394295" y="1433143"/>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29C7D041-A752-6D56-8D47-7DDE9B3329A4}"/>
              </a:ext>
            </a:extLst>
          </p:cNvPr>
          <p:cNvSpPr txBox="1"/>
          <p:nvPr/>
        </p:nvSpPr>
        <p:spPr>
          <a:xfrm>
            <a:off x="1476450" y="1694428"/>
            <a:ext cx="453444" cy="230832"/>
          </a:xfrm>
          <a:prstGeom prst="rect">
            <a:avLst/>
          </a:prstGeom>
          <a:noFill/>
        </p:spPr>
        <p:txBody>
          <a:bodyPr wrap="square" rtlCol="0">
            <a:spAutoFit/>
          </a:bodyPr>
          <a:lstStyle/>
          <a:p>
            <a:r>
              <a:rPr lang="en-US" sz="900" dirty="0"/>
              <a:t>.012</a:t>
            </a:r>
            <a:endParaRPr lang="en-DE" sz="900" dirty="0"/>
          </a:p>
        </p:txBody>
      </p:sp>
      <p:sp>
        <p:nvSpPr>
          <p:cNvPr id="27" name="TextBox 26">
            <a:extLst>
              <a:ext uri="{FF2B5EF4-FFF2-40B4-BE49-F238E27FC236}">
                <a16:creationId xmlns:a16="http://schemas.microsoft.com/office/drawing/2014/main" id="{F6114FE7-C286-F14E-10FF-D8FA0FA3C66D}"/>
              </a:ext>
            </a:extLst>
          </p:cNvPr>
          <p:cNvSpPr txBox="1"/>
          <p:nvPr/>
        </p:nvSpPr>
        <p:spPr>
          <a:xfrm>
            <a:off x="1608861" y="2730572"/>
            <a:ext cx="453444" cy="126928"/>
          </a:xfrm>
          <a:prstGeom prst="rect">
            <a:avLst/>
          </a:prstGeom>
          <a:noFill/>
        </p:spPr>
        <p:txBody>
          <a:bodyPr wrap="square" rtlCol="0">
            <a:spAutoFit/>
          </a:bodyPr>
          <a:lstStyle/>
          <a:p>
            <a:r>
              <a:rPr lang="en-US" sz="900" dirty="0"/>
              <a:t>.048</a:t>
            </a:r>
          </a:p>
        </p:txBody>
      </p:sp>
      <p:sp>
        <p:nvSpPr>
          <p:cNvPr id="29" name="TextBox 28">
            <a:extLst>
              <a:ext uri="{FF2B5EF4-FFF2-40B4-BE49-F238E27FC236}">
                <a16:creationId xmlns:a16="http://schemas.microsoft.com/office/drawing/2014/main" id="{F330911F-B703-7DF3-7CD4-D09694126895}"/>
              </a:ext>
            </a:extLst>
          </p:cNvPr>
          <p:cNvSpPr txBox="1"/>
          <p:nvPr/>
        </p:nvSpPr>
        <p:spPr>
          <a:xfrm>
            <a:off x="653832" y="2533266"/>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0EA07579-95EA-1A4F-8764-B39882D4CC99}"/>
              </a:ext>
            </a:extLst>
          </p:cNvPr>
          <p:cNvSpPr txBox="1"/>
          <p:nvPr/>
        </p:nvSpPr>
        <p:spPr>
          <a:xfrm>
            <a:off x="686475" y="1749078"/>
            <a:ext cx="671557" cy="230832"/>
          </a:xfrm>
          <a:prstGeom prst="rect">
            <a:avLst/>
          </a:prstGeom>
          <a:noFill/>
        </p:spPr>
        <p:txBody>
          <a:bodyPr wrap="square" rtlCol="0">
            <a:spAutoFit/>
          </a:bodyPr>
          <a:lstStyle/>
          <a:p>
            <a:r>
              <a:rPr lang="en-US" sz="900" dirty="0"/>
              <a:t>.023</a:t>
            </a:r>
            <a:endParaRPr lang="en-DE" sz="900" dirty="0"/>
          </a:p>
        </p:txBody>
      </p:sp>
      <p:sp>
        <p:nvSpPr>
          <p:cNvPr id="31" name="TextBox 30">
            <a:extLst>
              <a:ext uri="{FF2B5EF4-FFF2-40B4-BE49-F238E27FC236}">
                <a16:creationId xmlns:a16="http://schemas.microsoft.com/office/drawing/2014/main" id="{B801C6B3-E3B2-E56D-6B20-745F167A21A9}"/>
              </a:ext>
            </a:extLst>
          </p:cNvPr>
          <p:cNvSpPr txBox="1"/>
          <p:nvPr/>
        </p:nvSpPr>
        <p:spPr>
          <a:xfrm>
            <a:off x="697469" y="1501133"/>
            <a:ext cx="453444" cy="126928"/>
          </a:xfrm>
          <a:prstGeom prst="rect">
            <a:avLst/>
          </a:prstGeom>
          <a:noFill/>
        </p:spPr>
        <p:txBody>
          <a:bodyPr wrap="square" rtlCol="0">
            <a:spAutoFit/>
          </a:bodyPr>
          <a:lstStyle/>
          <a:p>
            <a:r>
              <a:rPr lang="en-US" sz="900" dirty="0"/>
              <a:t>.001</a:t>
            </a:r>
          </a:p>
        </p:txBody>
      </p:sp>
      <p:sp>
        <p:nvSpPr>
          <p:cNvPr id="32" name="TextBox 31">
            <a:extLst>
              <a:ext uri="{FF2B5EF4-FFF2-40B4-BE49-F238E27FC236}">
                <a16:creationId xmlns:a16="http://schemas.microsoft.com/office/drawing/2014/main" id="{27B96BB7-F0C3-BC1C-AEAD-0A065BEF39D7}"/>
              </a:ext>
            </a:extLst>
          </p:cNvPr>
          <p:cNvSpPr txBox="1"/>
          <p:nvPr/>
        </p:nvSpPr>
        <p:spPr>
          <a:xfrm>
            <a:off x="686475" y="2272500"/>
            <a:ext cx="453444" cy="126928"/>
          </a:xfrm>
          <a:prstGeom prst="rect">
            <a:avLst/>
          </a:prstGeom>
          <a:noFill/>
        </p:spPr>
        <p:txBody>
          <a:bodyPr wrap="square" rtlCol="0">
            <a:spAutoFit/>
          </a:bodyPr>
          <a:lstStyle/>
          <a:p>
            <a:r>
              <a:rPr lang="en-US" sz="900" dirty="0"/>
              <a:t>.001</a:t>
            </a:r>
          </a:p>
        </p:txBody>
      </p:sp>
      <p:sp>
        <p:nvSpPr>
          <p:cNvPr id="33" name="TextBox 32">
            <a:extLst>
              <a:ext uri="{FF2B5EF4-FFF2-40B4-BE49-F238E27FC236}">
                <a16:creationId xmlns:a16="http://schemas.microsoft.com/office/drawing/2014/main" id="{747D968C-1E6F-EF10-FF3E-3F4F67A171DA}"/>
              </a:ext>
            </a:extLst>
          </p:cNvPr>
          <p:cNvSpPr txBox="1"/>
          <p:nvPr/>
        </p:nvSpPr>
        <p:spPr>
          <a:xfrm>
            <a:off x="947547" y="2066001"/>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36" name="TextBox 35">
            <a:extLst>
              <a:ext uri="{FF2B5EF4-FFF2-40B4-BE49-F238E27FC236}">
                <a16:creationId xmlns:a16="http://schemas.microsoft.com/office/drawing/2014/main" id="{08595CBE-B483-4B04-7FD1-87975778358D}"/>
              </a:ext>
            </a:extLst>
          </p:cNvPr>
          <p:cNvSpPr txBox="1"/>
          <p:nvPr/>
        </p:nvSpPr>
        <p:spPr>
          <a:xfrm>
            <a:off x="1605148" y="2371349"/>
            <a:ext cx="453444" cy="230832"/>
          </a:xfrm>
          <a:prstGeom prst="rect">
            <a:avLst/>
          </a:prstGeom>
          <a:noFill/>
        </p:spPr>
        <p:txBody>
          <a:bodyPr wrap="square" rtlCol="0">
            <a:spAutoFit/>
          </a:bodyPr>
          <a:lstStyle/>
          <a:p>
            <a:r>
              <a:rPr lang="en-US" sz="900" dirty="0">
                <a:solidFill>
                  <a:srgbClr val="FF0000"/>
                </a:solidFill>
              </a:rPr>
              <a:t>.006</a:t>
            </a:r>
            <a:endParaRPr lang="en-DE" sz="900" dirty="0">
              <a:solidFill>
                <a:srgbClr val="FF0000"/>
              </a:solidFill>
            </a:endParaRPr>
          </a:p>
        </p:txBody>
      </p:sp>
      <p:sp>
        <p:nvSpPr>
          <p:cNvPr id="42" name="TextBox 41">
            <a:extLst>
              <a:ext uri="{FF2B5EF4-FFF2-40B4-BE49-F238E27FC236}">
                <a16:creationId xmlns:a16="http://schemas.microsoft.com/office/drawing/2014/main" id="{F3243064-1B69-EC01-5B27-70CBBC927391}"/>
              </a:ext>
            </a:extLst>
          </p:cNvPr>
          <p:cNvSpPr txBox="1"/>
          <p:nvPr/>
        </p:nvSpPr>
        <p:spPr>
          <a:xfrm>
            <a:off x="402336" y="3401568"/>
            <a:ext cx="3249168" cy="369332"/>
          </a:xfrm>
          <a:prstGeom prst="rect">
            <a:avLst/>
          </a:prstGeom>
          <a:noFill/>
        </p:spPr>
        <p:txBody>
          <a:bodyPr wrap="square" rtlCol="0">
            <a:spAutoFit/>
          </a:bodyPr>
          <a:lstStyle/>
          <a:p>
            <a:r>
              <a:rPr lang="en-US" dirty="0"/>
              <a:t>20 / 4  = 83.33% (ODR)  </a:t>
            </a:r>
            <a:endParaRPr lang="en-DE" dirty="0"/>
          </a:p>
        </p:txBody>
      </p:sp>
      <p:sp>
        <p:nvSpPr>
          <p:cNvPr id="43" name="Rectangle 42">
            <a:extLst>
              <a:ext uri="{FF2B5EF4-FFF2-40B4-BE49-F238E27FC236}">
                <a16:creationId xmlns:a16="http://schemas.microsoft.com/office/drawing/2014/main" id="{870AA372-EA27-D1E2-1BA4-0FFDC8A32E1C}"/>
              </a:ext>
            </a:extLst>
          </p:cNvPr>
          <p:cNvSpPr/>
          <p:nvPr/>
        </p:nvSpPr>
        <p:spPr>
          <a:xfrm>
            <a:off x="42672" y="1237488"/>
            <a:ext cx="2066751" cy="216408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Connector: Elbow 46">
            <a:extLst>
              <a:ext uri="{FF2B5EF4-FFF2-40B4-BE49-F238E27FC236}">
                <a16:creationId xmlns:a16="http://schemas.microsoft.com/office/drawing/2014/main" id="{E2BEA2EC-D74B-4BF8-2899-37339D4F14BB}"/>
              </a:ext>
            </a:extLst>
          </p:cNvPr>
          <p:cNvCxnSpPr>
            <a:cxnSpLocks/>
          </p:cNvCxnSpPr>
          <p:nvPr/>
        </p:nvCxnSpPr>
        <p:spPr>
          <a:xfrm>
            <a:off x="2109423" y="1237488"/>
            <a:ext cx="2394009" cy="1108937"/>
          </a:xfrm>
          <a:prstGeom prst="bentConnector3">
            <a:avLst>
              <a:gd name="adj1" fmla="val 80047"/>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2BF31E15-84AB-5C52-FEE3-BCCB73321A78}"/>
              </a:ext>
            </a:extLst>
          </p:cNvPr>
          <p:cNvPicPr>
            <a:picLocks noChangeAspect="1"/>
          </p:cNvPicPr>
          <p:nvPr/>
        </p:nvPicPr>
        <p:blipFill>
          <a:blip r:embed="rId4"/>
          <a:stretch>
            <a:fillRect/>
          </a:stretch>
        </p:blipFill>
        <p:spPr>
          <a:xfrm>
            <a:off x="4620562" y="1367069"/>
            <a:ext cx="3129143" cy="1931076"/>
          </a:xfrm>
          <a:prstGeom prst="rect">
            <a:avLst/>
          </a:prstGeom>
        </p:spPr>
      </p:pic>
      <p:sp>
        <p:nvSpPr>
          <p:cNvPr id="53" name="TextBox 52">
            <a:extLst>
              <a:ext uri="{FF2B5EF4-FFF2-40B4-BE49-F238E27FC236}">
                <a16:creationId xmlns:a16="http://schemas.microsoft.com/office/drawing/2014/main" id="{CEE4DFFB-168E-04F4-B70E-B543B830DDAF}"/>
              </a:ext>
            </a:extLst>
          </p:cNvPr>
          <p:cNvSpPr txBox="1"/>
          <p:nvPr/>
        </p:nvSpPr>
        <p:spPr>
          <a:xfrm>
            <a:off x="6587644" y="1048252"/>
            <a:ext cx="426720" cy="1015663"/>
          </a:xfrm>
          <a:prstGeom prst="rect">
            <a:avLst/>
          </a:prstGeom>
          <a:noFill/>
        </p:spPr>
        <p:txBody>
          <a:bodyPr wrap="square" rtlCol="0">
            <a:spAutoFit/>
          </a:bodyPr>
          <a:lstStyle/>
          <a:p>
            <a:r>
              <a:rPr lang="en-US" sz="6000" dirty="0"/>
              <a:t>*</a:t>
            </a:r>
            <a:endParaRPr lang="en-DE" sz="6000" dirty="0"/>
          </a:p>
        </p:txBody>
      </p:sp>
      <p:sp>
        <p:nvSpPr>
          <p:cNvPr id="54" name="TextBox 53">
            <a:extLst>
              <a:ext uri="{FF2B5EF4-FFF2-40B4-BE49-F238E27FC236}">
                <a16:creationId xmlns:a16="http://schemas.microsoft.com/office/drawing/2014/main" id="{1F6988E5-9C39-B643-3C10-3FD0C07D9D0A}"/>
              </a:ext>
            </a:extLst>
          </p:cNvPr>
          <p:cNvSpPr txBox="1"/>
          <p:nvPr/>
        </p:nvSpPr>
        <p:spPr>
          <a:xfrm>
            <a:off x="131163" y="5321384"/>
            <a:ext cx="6118983" cy="253916"/>
          </a:xfrm>
          <a:prstGeom prst="rect">
            <a:avLst/>
          </a:prstGeom>
          <a:noFill/>
        </p:spPr>
        <p:txBody>
          <a:bodyPr wrap="none" rtlCol="0">
            <a:spAutoFit/>
          </a:bodyPr>
          <a:lstStyle/>
          <a:p>
            <a:r>
              <a:rPr lang="en-US" sz="1050" dirty="0"/>
              <a:t>just an illustration, not the real z-curve of these values (too few to really fit the model)</a:t>
            </a:r>
            <a:endParaRPr lang="en-DE" sz="1050" dirty="0"/>
          </a:p>
        </p:txBody>
      </p:sp>
      <p:sp>
        <p:nvSpPr>
          <p:cNvPr id="55" name="TextBox 54">
            <a:extLst>
              <a:ext uri="{FF2B5EF4-FFF2-40B4-BE49-F238E27FC236}">
                <a16:creationId xmlns:a16="http://schemas.microsoft.com/office/drawing/2014/main" id="{FC1046B8-D7DA-53E0-41B6-BCC6E344F316}"/>
              </a:ext>
            </a:extLst>
          </p:cNvPr>
          <p:cNvSpPr txBox="1"/>
          <p:nvPr/>
        </p:nvSpPr>
        <p:spPr>
          <a:xfrm>
            <a:off x="3828288" y="3401568"/>
            <a:ext cx="5273040" cy="646331"/>
          </a:xfrm>
          <a:prstGeom prst="rect">
            <a:avLst/>
          </a:prstGeom>
          <a:noFill/>
        </p:spPr>
        <p:txBody>
          <a:bodyPr wrap="square" rtlCol="0">
            <a:spAutoFit/>
          </a:bodyPr>
          <a:lstStyle/>
          <a:p>
            <a:r>
              <a:rPr lang="en-US" dirty="0">
                <a:sym typeface="Wingdings" panose="05000000000000000000" pitchFamily="2" charset="2"/>
              </a:rPr>
              <a:t> </a:t>
            </a:r>
            <a:r>
              <a:rPr lang="en-US" dirty="0"/>
              <a:t>Blue part / </a:t>
            </a:r>
            <a:r>
              <a:rPr lang="en-US" i="1" dirty="0"/>
              <a:t>estimated </a:t>
            </a:r>
            <a:r>
              <a:rPr lang="en-US" dirty="0"/>
              <a:t>grey part = EDR</a:t>
            </a:r>
          </a:p>
          <a:p>
            <a:r>
              <a:rPr lang="en-US" dirty="0">
                <a:sym typeface="Wingdings" panose="05000000000000000000" pitchFamily="2" charset="2"/>
              </a:rPr>
              <a:t> Distribution shape </a:t>
            </a:r>
            <a:r>
              <a:rPr lang="en-US" sz="900" dirty="0">
                <a:sym typeface="Wingdings" panose="05000000000000000000" pitchFamily="2" charset="2"/>
              </a:rPr>
              <a:t>(based on blue values only) </a:t>
            </a:r>
            <a:r>
              <a:rPr lang="en-US" dirty="0">
                <a:sym typeface="Wingdings" panose="05000000000000000000" pitchFamily="2" charset="2"/>
              </a:rPr>
              <a:t> ERR</a:t>
            </a:r>
            <a:endParaRPr lang="en-DE" dirty="0"/>
          </a:p>
        </p:txBody>
      </p:sp>
    </p:spTree>
    <p:extLst>
      <p:ext uri="{BB962C8B-B14F-4D97-AF65-F5344CB8AC3E}">
        <p14:creationId xmlns:p14="http://schemas.microsoft.com/office/powerpoint/2010/main" val="347089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5.55112E-17 L -0.16423 -0.08861 " pathEditMode="relative" rAng="0" ptsTypes="AA">
                                      <p:cBhvr>
                                        <p:cTn id="6" dur="1000" fill="hold"/>
                                        <p:tgtEl>
                                          <p:spTgt spid="19"/>
                                        </p:tgtEl>
                                        <p:attrNameLst>
                                          <p:attrName>ppt_x</p:attrName>
                                          <p:attrName>ppt_y</p:attrName>
                                        </p:attrNameLst>
                                      </p:cBhvr>
                                      <p:rCtr x="-8212" y="-4444"/>
                                    </p:animMotion>
                                  </p:childTnLst>
                                </p:cTn>
                              </p:par>
                              <p:par>
                                <p:cTn id="7" presetID="42" presetClass="path" presetSubtype="0" accel="50000" decel="50000" fill="hold" grpId="0" nodeType="withEffect">
                                  <p:stCondLst>
                                    <p:cond delay="0"/>
                                  </p:stCondLst>
                                  <p:childTnLst>
                                    <p:animMotion origin="layout" path="M 5.55556E-7 -4.44444E-6 L -0.1592 0.06 " pathEditMode="relative" rAng="0" ptsTypes="AA">
                                      <p:cBhvr>
                                        <p:cTn id="8" dur="1000" fill="hold"/>
                                        <p:tgtEl>
                                          <p:spTgt spid="20"/>
                                        </p:tgtEl>
                                        <p:attrNameLst>
                                          <p:attrName>ppt_x</p:attrName>
                                          <p:attrName>ppt_y</p:attrName>
                                        </p:attrNameLst>
                                      </p:cBhvr>
                                      <p:rCtr x="-7969" y="3000"/>
                                    </p:animMotion>
                                  </p:childTnLst>
                                </p:cTn>
                              </p:par>
                              <p:par>
                                <p:cTn id="9" presetID="42" presetClass="path" presetSubtype="0" accel="50000" decel="50000" fill="hold" grpId="0" nodeType="withEffect">
                                  <p:stCondLst>
                                    <p:cond delay="0"/>
                                  </p:stCondLst>
                                  <p:childTnLst>
                                    <p:animMotion origin="layout" path="M -5.55556E-7 3.33333E-6 L -0.14705 -0.01695 " pathEditMode="relative" rAng="0" ptsTypes="AA">
                                      <p:cBhvr>
                                        <p:cTn id="10" dur="1000" fill="hold"/>
                                        <p:tgtEl>
                                          <p:spTgt spid="18"/>
                                        </p:tgtEl>
                                        <p:attrNameLst>
                                          <p:attrName>ppt_x</p:attrName>
                                          <p:attrName>ppt_y</p:attrName>
                                        </p:attrNameLst>
                                      </p:cBhvr>
                                      <p:rCtr x="-7361" y="-861"/>
                                    </p:animMotion>
                                  </p:childTnLst>
                                </p:cTn>
                              </p:par>
                              <p:par>
                                <p:cTn id="11" presetID="42" presetClass="path" presetSubtype="0" accel="50000" decel="50000" fill="hold" grpId="0" nodeType="withEffect">
                                  <p:stCondLst>
                                    <p:cond delay="0"/>
                                  </p:stCondLst>
                                  <p:childTnLst>
                                    <p:animMotion origin="layout" path="M 4.44444E-6 -4.44444E-6 L -0.19098 0.06862 " pathEditMode="relative" rAng="0" ptsTypes="AA">
                                      <p:cBhvr>
                                        <p:cTn id="12" dur="1000" fill="hold"/>
                                        <p:tgtEl>
                                          <p:spTgt spid="12"/>
                                        </p:tgtEl>
                                        <p:attrNameLst>
                                          <p:attrName>ppt_x</p:attrName>
                                          <p:attrName>ppt_y</p:attrName>
                                        </p:attrNameLst>
                                      </p:cBhvr>
                                      <p:rCtr x="-9549" y="3417"/>
                                    </p:animMotion>
                                  </p:childTnLst>
                                </p:cTn>
                              </p:par>
                              <p:par>
                                <p:cTn id="13" presetID="42" presetClass="path" presetSubtype="0" accel="50000" decel="50000" fill="hold" grpId="0" nodeType="withEffect">
                                  <p:stCondLst>
                                    <p:cond delay="0"/>
                                  </p:stCondLst>
                                  <p:childTnLst>
                                    <p:animMotion origin="layout" path="M 1.11111E-6 -1.11111E-6 L -0.24497 0.12889 " pathEditMode="relative" rAng="0" ptsTypes="AA">
                                      <p:cBhvr>
                                        <p:cTn id="14" dur="1000" fill="hold"/>
                                        <p:tgtEl>
                                          <p:spTgt spid="13"/>
                                        </p:tgtEl>
                                        <p:attrNameLst>
                                          <p:attrName>ppt_x</p:attrName>
                                          <p:attrName>ppt_y</p:attrName>
                                        </p:attrNameLst>
                                      </p:cBhvr>
                                      <p:rCtr x="-12257" y="6444"/>
                                    </p:animMotion>
                                  </p:childTnLst>
                                </p:cTn>
                              </p:par>
                              <p:par>
                                <p:cTn id="15" presetID="42" presetClass="path" presetSubtype="0" accel="50000" decel="50000" fill="hold" grpId="0" nodeType="withEffect">
                                  <p:stCondLst>
                                    <p:cond delay="0"/>
                                  </p:stCondLst>
                                  <p:childTnLst>
                                    <p:animMotion origin="layout" path="M 1.66667E-6 -1.11111E-6 L -0.19254 0.21861 " pathEditMode="relative" rAng="0" ptsTypes="AA">
                                      <p:cBhvr>
                                        <p:cTn id="16" dur="1000" fill="hold"/>
                                        <p:tgtEl>
                                          <p:spTgt spid="16"/>
                                        </p:tgtEl>
                                        <p:attrNameLst>
                                          <p:attrName>ppt_x</p:attrName>
                                          <p:attrName>ppt_y</p:attrName>
                                        </p:attrNameLst>
                                      </p:cBhvr>
                                      <p:rCtr x="-9635" y="1091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8" grpId="0"/>
      <p:bldP spid="19" grpId="0"/>
      <p:bldP spid="20" grpId="0"/>
      <p:bldP spid="42" grpId="0"/>
      <p:bldP spid="43" grpId="0" animBg="1"/>
      <p:bldP spid="53" grpId="0"/>
      <p:bldP spid="54"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E236-E522-9789-4F1D-1234F5591CA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53A33F-0B82-7496-7DAF-A8813D8E41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Simulation Example</a:t>
            </a: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And maybe short try-out session (depending on time)</a:t>
            </a:r>
          </a:p>
        </p:txBody>
      </p:sp>
      <p:sp>
        <p:nvSpPr>
          <p:cNvPr id="8" name="Title 7">
            <a:extLst>
              <a:ext uri="{FF2B5EF4-FFF2-40B4-BE49-F238E27FC236}">
                <a16:creationId xmlns:a16="http://schemas.microsoft.com/office/drawing/2014/main" id="{BF8E5FEF-9076-FFB0-DAD7-2A25BDC9416C}"/>
              </a:ext>
            </a:extLst>
          </p:cNvPr>
          <p:cNvSpPr>
            <a:spLocks noGrp="1"/>
          </p:cNvSpPr>
          <p:nvPr>
            <p:ph type="title"/>
          </p:nvPr>
        </p:nvSpPr>
        <p:spPr/>
        <p:txBody>
          <a:bodyPr/>
          <a:lstStyle/>
          <a:p>
            <a:r>
              <a:rPr lang="en-US" dirty="0"/>
              <a:t>Conceptual Introduction to Z-Curve</a:t>
            </a:r>
            <a:endParaRPr lang="en-DE" dirty="0"/>
          </a:p>
        </p:txBody>
      </p:sp>
    </p:spTree>
    <p:extLst>
      <p:ext uri="{BB962C8B-B14F-4D97-AF65-F5344CB8AC3E}">
        <p14:creationId xmlns:p14="http://schemas.microsoft.com/office/powerpoint/2010/main" val="15480907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EDA8-3823-6CF4-94A0-E73F05ADE6F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925F0F-D4A6-0E6E-55B4-29B06E0B2849}"/>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CF56675-6A06-EBC4-BEA7-47661CBD96DF}"/>
              </a:ext>
            </a:extLst>
          </p:cNvPr>
          <p:cNvSpPr>
            <a:spLocks noGrp="1"/>
          </p:cNvSpPr>
          <p:nvPr>
            <p:ph type="ctrTitle"/>
          </p:nvPr>
        </p:nvSpPr>
        <p:spPr/>
        <p:txBody>
          <a:bodyPr/>
          <a:lstStyle/>
          <a:p>
            <a:r>
              <a:rPr lang="en-US" dirty="0"/>
              <a:t>Part III – Data Extraction Workflow</a:t>
            </a:r>
            <a:endParaRPr lang="en-DE" dirty="0"/>
          </a:p>
        </p:txBody>
      </p:sp>
      <p:sp>
        <p:nvSpPr>
          <p:cNvPr id="5" name="Subtitle 4">
            <a:extLst>
              <a:ext uri="{FF2B5EF4-FFF2-40B4-BE49-F238E27FC236}">
                <a16:creationId xmlns:a16="http://schemas.microsoft.com/office/drawing/2014/main" id="{5038CC21-BE73-3EDD-291A-484978BE31F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347979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17</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A295FD46-1AF6-DADA-5624-9C6D0372F9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21199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2">
                                            <p:txEl>
                                              <p:pRg st="1" end="1"/>
                                            </p:txEl>
                                          </p:spTgt>
                                        </p:tgtEl>
                                        <p:attrNameLst>
                                          <p:attrName>style.fontWeight</p:attrName>
                                        </p:attrNameLst>
                                      </p:cBhvr>
                                      <p:to>
                                        <p:strVal val="bold"/>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5" presetClass="emph" presetSubtype="0" nodeType="withEffect">
                                  <p:stCondLst>
                                    <p:cond delay="0"/>
                                  </p:stCondLst>
                                  <p:endCondLst>
                                    <p:cond evt="onNext" delay="0">
                                      <p:tgtEl>
                                        <p:sldTgt/>
                                      </p:tgtEl>
                                    </p:cond>
                                  </p:endCondLst>
                                  <p:childTnLst>
                                    <p:set>
                                      <p:cBhvr override="childStyle">
                                        <p:cTn id="38" dur="indefinite"/>
                                        <p:tgtEl>
                                          <p:spTgt spid="2">
                                            <p:txEl>
                                              <p:pRg st="2" end="2"/>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5" presetClass="emph" presetSubtype="0" nodeType="withEffect">
                                  <p:stCondLst>
                                    <p:cond delay="0"/>
                                  </p:stCondLst>
                                  <p:childTnLst>
                                    <p:set>
                                      <p:cBhvr override="childStyle">
                                        <p:cTn id="56"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P spid="1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2669-B8DC-72BF-4ED7-7C611359C25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222F817-A2EA-142C-B9A1-BAE8C6162300}"/>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a:p>
            <a:pPr marL="266700" lvl="1" indent="0" algn="ctr">
              <a:buNone/>
            </a:pPr>
            <a:r>
              <a:rPr lang="en-US" sz="2400" b="1" dirty="0">
                <a:latin typeface="Aptos" panose="020B0004020202020204" pitchFamily="34" charset="0"/>
              </a:rPr>
              <a:t>+ small self-exercise, depending on time</a:t>
            </a:r>
          </a:p>
        </p:txBody>
      </p:sp>
      <p:sp>
        <p:nvSpPr>
          <p:cNvPr id="8" name="Title 7">
            <a:extLst>
              <a:ext uri="{FF2B5EF4-FFF2-40B4-BE49-F238E27FC236}">
                <a16:creationId xmlns:a16="http://schemas.microsoft.com/office/drawing/2014/main" id="{A391038F-F185-2E3D-A2B6-7E6849502E47}"/>
              </a:ext>
            </a:extLst>
          </p:cNvPr>
          <p:cNvSpPr>
            <a:spLocks noGrp="1"/>
          </p:cNvSpPr>
          <p:nvPr>
            <p:ph type="title"/>
          </p:nvPr>
        </p:nvSpPr>
        <p:spPr/>
        <p:txBody>
          <a:bodyPr/>
          <a:lstStyle/>
          <a:p>
            <a:r>
              <a:rPr lang="en-US" dirty="0"/>
              <a:t>Meta Data Extraction </a:t>
            </a:r>
            <a:endParaRPr lang="en-DE" dirty="0"/>
          </a:p>
        </p:txBody>
      </p:sp>
    </p:spTree>
    <p:extLst>
      <p:ext uri="{BB962C8B-B14F-4D97-AF65-F5344CB8AC3E}">
        <p14:creationId xmlns:p14="http://schemas.microsoft.com/office/powerpoint/2010/main" val="2347667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2"/>
            <a:ext cx="8340605" cy="3818699"/>
          </a:xfrm>
        </p:spPr>
        <p:txBody>
          <a:bodyPr>
            <a:normAutofit/>
          </a:bodyPr>
          <a:lstStyle/>
          <a:p>
            <a:r>
              <a:rPr lang="en-US" dirty="0"/>
              <a:t>Extraction through database APIs like Scopus is relatively straightforward and gives quite a lot of information. </a:t>
            </a:r>
          </a:p>
          <a:p>
            <a:pPr lvl="1"/>
            <a:r>
              <a:rPr lang="en-US" dirty="0"/>
              <a:t>If we only wanted to use publication + journal metadata and abstracts for our purpose, this would provide all info we needed. </a:t>
            </a:r>
          </a:p>
          <a:p>
            <a:r>
              <a:rPr lang="en-US" dirty="0"/>
              <a:t>Results can easily be stored and shared by uploading to Google Drive.</a:t>
            </a:r>
          </a:p>
          <a:p>
            <a:r>
              <a:rPr lang="en-US" dirty="0"/>
              <a:t>Some caveats: </a:t>
            </a:r>
          </a:p>
          <a:p>
            <a:pPr lvl="1"/>
            <a:r>
              <a:rPr lang="en-US" dirty="0"/>
              <a:t>Scopus is only available through university VPN (at least for me)</a:t>
            </a:r>
          </a:p>
          <a:p>
            <a:pPr lvl="1"/>
            <a:r>
              <a:rPr lang="en-US" dirty="0"/>
              <a:t>Scopus is an Elsevier Service, so they could just take it away or make it paid at any time</a:t>
            </a:r>
          </a:p>
          <a:p>
            <a:pPr lvl="2"/>
            <a:r>
              <a:rPr lang="en-US" dirty="0">
                <a:sym typeface="Wingdings" panose="05000000000000000000" pitchFamily="2" charset="2"/>
              </a:rPr>
              <a:t> I also implemented </a:t>
            </a:r>
            <a:r>
              <a:rPr lang="en-US" dirty="0" err="1">
                <a:sym typeface="Wingdings" panose="05000000000000000000" pitchFamily="2" charset="2"/>
              </a:rPr>
              <a:t>CrossRef</a:t>
            </a:r>
            <a:r>
              <a:rPr lang="en-US" dirty="0">
                <a:sym typeface="Wingdings" panose="05000000000000000000" pitchFamily="2" charset="2"/>
              </a:rPr>
              <a:t>, but not all features are there + it tends to be more outdated</a:t>
            </a:r>
          </a:p>
          <a:p>
            <a:pPr marL="266700" lvl="1" indent="0">
              <a:buNone/>
            </a:pPr>
            <a:r>
              <a:rPr lang="en-US" dirty="0">
                <a:sym typeface="Wingdings" panose="05000000000000000000" pitchFamily="2" charset="2"/>
              </a:rPr>
              <a:t> The last point is more general: packages get updated, APIs get updated, data-base structures slightly change, so what works now might not work in a few weeks or months</a:t>
            </a:r>
            <a:endParaRPr lang="en-US"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Reflection: Meta Data Extraction </a:t>
            </a:r>
            <a:endParaRPr lang="en-DE" dirty="0"/>
          </a:p>
        </p:txBody>
      </p:sp>
    </p:spTree>
    <p:extLst>
      <p:ext uri="{BB962C8B-B14F-4D97-AF65-F5344CB8AC3E}">
        <p14:creationId xmlns:p14="http://schemas.microsoft.com/office/powerpoint/2010/main" val="37377951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CFC2D-26A1-1E8F-473B-7E1D12BCD8DE}"/>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AFC2ACC-6712-A3EE-6913-7C4E07DD0621}"/>
              </a:ext>
            </a:extLst>
          </p:cNvPr>
          <p:cNvSpPr>
            <a:spLocks noGrp="1"/>
          </p:cNvSpPr>
          <p:nvPr>
            <p:ph type="ctrTitle"/>
          </p:nvPr>
        </p:nvSpPr>
        <p:spPr/>
        <p:txBody>
          <a:bodyPr/>
          <a:lstStyle/>
          <a:p>
            <a:r>
              <a:rPr lang="en-US" dirty="0"/>
              <a:t>Part I - Introduction</a:t>
            </a:r>
            <a:endParaRPr lang="en-DE" dirty="0"/>
          </a:p>
        </p:txBody>
      </p:sp>
      <p:sp>
        <p:nvSpPr>
          <p:cNvPr id="5" name="Subtitle 4">
            <a:extLst>
              <a:ext uri="{FF2B5EF4-FFF2-40B4-BE49-F238E27FC236}">
                <a16:creationId xmlns:a16="http://schemas.microsoft.com/office/drawing/2014/main" id="{F4D72EBB-F40B-7362-6ED8-93834567290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061941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8FE4-97E5-2FCD-99C5-9674CA4460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CCBD2-C840-70EE-0DC3-3EB331D64A43}"/>
              </a:ext>
            </a:extLst>
          </p:cNvPr>
          <p:cNvSpPr>
            <a:spLocks noGrp="1"/>
          </p:cNvSpPr>
          <p:nvPr>
            <p:ph idx="1"/>
          </p:nvPr>
        </p:nvSpPr>
        <p:spPr>
          <a:xfrm>
            <a:off x="462018" y="1344612"/>
            <a:ext cx="8340605" cy="3818699"/>
          </a:xfrm>
        </p:spPr>
        <p:txBody>
          <a:bodyPr>
            <a:normAutofit/>
          </a:bodyPr>
          <a:lstStyle/>
          <a:p>
            <a:r>
              <a:rPr lang="en-US" dirty="0"/>
              <a:t>Useful tools often cease to function if developers do not update them regularly</a:t>
            </a:r>
          </a:p>
          <a:p>
            <a:r>
              <a:rPr lang="en-US" dirty="0">
                <a:sym typeface="Wingdings" panose="05000000000000000000" pitchFamily="2" charset="2"/>
              </a:rPr>
              <a:t> Larger communities for fewer tools</a:t>
            </a:r>
          </a:p>
          <a:p>
            <a:r>
              <a:rPr lang="en-US" dirty="0">
                <a:sym typeface="Wingdings" panose="05000000000000000000" pitchFamily="2" charset="2"/>
              </a:rPr>
              <a:t> Coordination is key</a:t>
            </a:r>
          </a:p>
          <a:p>
            <a:endParaRPr lang="en-US" dirty="0">
              <a:sym typeface="Wingdings" panose="05000000000000000000" pitchFamily="2" charset="2"/>
            </a:endParaRPr>
          </a:p>
          <a:p>
            <a:r>
              <a:rPr lang="en-US" dirty="0">
                <a:sym typeface="Wingdings" panose="05000000000000000000" pitchFamily="2" charset="2"/>
              </a:rPr>
              <a:t>If we think that having a resource like this is useful, how can we organize its maintenance?</a:t>
            </a:r>
          </a:p>
          <a:p>
            <a:endParaRPr lang="en-US" dirty="0">
              <a:sym typeface="Wingdings" panose="05000000000000000000" pitchFamily="2" charset="2"/>
            </a:endParaRPr>
          </a:p>
          <a:p>
            <a:endParaRPr lang="en-US" dirty="0"/>
          </a:p>
        </p:txBody>
      </p:sp>
      <p:sp>
        <p:nvSpPr>
          <p:cNvPr id="5" name="Title 4">
            <a:extLst>
              <a:ext uri="{FF2B5EF4-FFF2-40B4-BE49-F238E27FC236}">
                <a16:creationId xmlns:a16="http://schemas.microsoft.com/office/drawing/2014/main" id="{EC022FC0-B020-A4ED-7910-4A4F5A5C2865}"/>
              </a:ext>
            </a:extLst>
          </p:cNvPr>
          <p:cNvSpPr>
            <a:spLocks noGrp="1"/>
          </p:cNvSpPr>
          <p:nvPr>
            <p:ph type="title"/>
          </p:nvPr>
        </p:nvSpPr>
        <p:spPr/>
        <p:txBody>
          <a:bodyPr/>
          <a:lstStyle/>
          <a:p>
            <a:r>
              <a:rPr lang="en-US" dirty="0"/>
              <a:t>Community Discussion  1: </a:t>
            </a:r>
            <a:br>
              <a:rPr lang="en-US" dirty="0"/>
            </a:br>
            <a:r>
              <a:rPr lang="en-US" dirty="0"/>
              <a:t>Maintaining Resources</a:t>
            </a:r>
            <a:endParaRPr lang="en-DE" dirty="0"/>
          </a:p>
        </p:txBody>
      </p:sp>
    </p:spTree>
    <p:extLst>
      <p:ext uri="{BB962C8B-B14F-4D97-AF65-F5344CB8AC3E}">
        <p14:creationId xmlns:p14="http://schemas.microsoft.com/office/powerpoint/2010/main" val="300680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8657-3843-20EF-69D2-57C5FEFA91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D00B3-9419-C9AA-2246-A77083BD5B25}"/>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b="1"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743FF511-D4F8-AE27-39C9-E64C0F3E2FA4}"/>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323BDBC9-7E0F-7108-5B52-1E5E4EBDF1D6}"/>
              </a:ext>
            </a:extLst>
          </p:cNvPr>
          <p:cNvSpPr>
            <a:spLocks noGrp="1"/>
          </p:cNvSpPr>
          <p:nvPr>
            <p:ph type="sldNum" sz="quarter" idx="12"/>
          </p:nvPr>
        </p:nvSpPr>
        <p:spPr/>
        <p:txBody>
          <a:bodyPr/>
          <a:lstStyle/>
          <a:p>
            <a:r>
              <a:rPr lang="en-GB"/>
              <a:t>Page </a:t>
            </a:r>
            <a:fld id="{BE3DC40E-DBBE-4E2D-9EEC-FBF0DA0E9179}" type="slidenum">
              <a:rPr lang="en-GB" smtClean="0"/>
              <a:t>21</a:t>
            </a:fld>
            <a:endParaRPr lang="en-GB" dirty="0"/>
          </a:p>
        </p:txBody>
      </p:sp>
      <p:sp>
        <p:nvSpPr>
          <p:cNvPr id="5" name="Title 4">
            <a:extLst>
              <a:ext uri="{FF2B5EF4-FFF2-40B4-BE49-F238E27FC236}">
                <a16:creationId xmlns:a16="http://schemas.microsoft.com/office/drawing/2014/main" id="{BA8F7096-ADEA-E564-8BB1-F4E734982F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80853054-D7C8-ED98-B8ED-423BD27C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2C7B3588-9AC4-6D52-6000-DAC9ED14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0F509E9E-82DF-2DBE-FB59-E76C1B06F0A8}"/>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8FD4A21-9B47-FD9D-8DDB-58BC1F42F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BAF80982-BCAC-2D72-163E-511CB6013C09}"/>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1B4483-F2D9-224C-0583-63F44BCE88B6}"/>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A7F6718C-071F-279E-AF0B-EB2ABB33E752}"/>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A00FC394-A8B3-8125-2E3A-0E6E8EF6C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F4B23B88-3AEF-DA71-DBBC-E654FFD87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B6A81CBC-BBF2-EF8F-F721-8C1C96EAF13D}"/>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60C67D88-3B96-6B92-D5A0-43BC64545100}"/>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F5BF1E4E-AD0D-9953-5B64-0B06184B9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7B0F9760-E7DF-A6DE-6E1E-EE433B22B872}"/>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8EE7250-BC18-BD14-9A0C-EED99DBEAD45}"/>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9FFAD438-CD93-6CFE-DFBE-B0847C568DF5}"/>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928E914B-9ED0-6282-87C5-DA21DCC881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FAC83BEB-2D13-E23F-E779-20326F2689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D83DC2AC-45C2-3C3E-9B45-9F7BCE26908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D7D11AFB-E364-FB20-5C4C-F21711A017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D183CE3B-53C7-94E6-B58A-AE205D3AD5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sp>
        <p:nvSpPr>
          <p:cNvPr id="124" name="TextBox 123">
            <a:extLst>
              <a:ext uri="{FF2B5EF4-FFF2-40B4-BE49-F238E27FC236}">
                <a16:creationId xmlns:a16="http://schemas.microsoft.com/office/drawing/2014/main" id="{6988B0AD-D6EE-0C65-5C45-83942C27939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50EBC759-C0BB-3353-D3E5-8E41549F51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436669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CF88-6AE4-1A3B-D7D5-20D979547BF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A5551-472D-BA88-D276-E289650AA4C1}"/>
              </a:ext>
            </a:extLst>
          </p:cNvPr>
          <p:cNvSpPr>
            <a:spLocks noGrp="1"/>
          </p:cNvSpPr>
          <p:nvPr>
            <p:ph idx="1"/>
          </p:nvPr>
        </p:nvSpPr>
        <p:spPr>
          <a:xfrm>
            <a:off x="462018" y="1344612"/>
            <a:ext cx="8340605" cy="4123500"/>
          </a:xfrm>
        </p:spPr>
        <p:txBody>
          <a:bodyPr>
            <a:normAutofit fontScale="92500" lnSpcReduction="20000"/>
          </a:bodyPr>
          <a:lstStyle/>
          <a:p>
            <a:r>
              <a:rPr lang="en-US" b="1" dirty="0">
                <a:sym typeface="Wingdings" panose="05000000000000000000" pitchFamily="2" charset="2"/>
              </a:rPr>
              <a:t>Web scraping</a:t>
            </a:r>
          </a:p>
          <a:p>
            <a:pPr lvl="1"/>
            <a:r>
              <a:rPr lang="en-US" dirty="0">
                <a:sym typeface="Wingdings" panose="05000000000000000000" pitchFamily="2" charset="2"/>
              </a:rPr>
              <a:t>Automated extraction of (unstructured) information on the web</a:t>
            </a:r>
          </a:p>
          <a:p>
            <a:pPr lvl="2"/>
            <a:r>
              <a:rPr lang="en-US" dirty="0">
                <a:sym typeface="Wingdings" panose="05000000000000000000" pitchFamily="2" charset="2"/>
              </a:rPr>
              <a:t> In our case pdf files</a:t>
            </a:r>
          </a:p>
          <a:p>
            <a:pPr lvl="2"/>
            <a:r>
              <a:rPr lang="en-US" dirty="0">
                <a:sym typeface="Wingdings" panose="05000000000000000000" pitchFamily="2" charset="2"/>
              </a:rPr>
              <a:t> Compared to using an API previously, web scraping has to work without predefined requests</a:t>
            </a:r>
          </a:p>
          <a:p>
            <a:pPr lvl="1"/>
            <a:r>
              <a:rPr lang="en-US" dirty="0">
                <a:sym typeface="Wingdings" panose="05000000000000000000" pitchFamily="2" charset="2"/>
              </a:rPr>
              <a:t>Broadly, there are two different ways to scrape data from the web:</a:t>
            </a:r>
          </a:p>
          <a:p>
            <a:pPr lvl="2"/>
            <a:r>
              <a:rPr lang="en-US" u="sng" dirty="0">
                <a:sym typeface="Wingdings" panose="05000000000000000000" pitchFamily="2" charset="2"/>
              </a:rPr>
              <a:t>Static scraping</a:t>
            </a:r>
          </a:p>
          <a:p>
            <a:pPr lvl="3"/>
            <a:r>
              <a:rPr lang="en-US" dirty="0">
                <a:sym typeface="Wingdings" panose="05000000000000000000" pitchFamily="2" charset="2"/>
              </a:rPr>
              <a:t>We use command line tools to directly download source code of a web page (or directly access content such as pdfs)</a:t>
            </a:r>
          </a:p>
          <a:p>
            <a:pPr lvl="3"/>
            <a:r>
              <a:rPr lang="en-US" dirty="0">
                <a:sym typeface="Wingdings" panose="05000000000000000000" pitchFamily="2" charset="2"/>
              </a:rPr>
              <a:t>Easiest and quickest way of web scraping but will often fail as websites do not allow “headless” access to their sites</a:t>
            </a:r>
          </a:p>
          <a:p>
            <a:pPr lvl="2"/>
            <a:r>
              <a:rPr lang="en-US" u="sng" dirty="0">
                <a:sym typeface="Wingdings" panose="05000000000000000000" pitchFamily="2" charset="2"/>
              </a:rPr>
              <a:t>Dynamic Scraping</a:t>
            </a:r>
          </a:p>
          <a:p>
            <a:pPr lvl="3"/>
            <a:r>
              <a:rPr lang="en-US" dirty="0">
                <a:sym typeface="Wingdings" panose="05000000000000000000" pitchFamily="2" charset="2"/>
              </a:rPr>
              <a:t>Tools such as Selenium, that emulate a full-fetched web-browser (e.g. Google Chrome) and will actually visit the page and search for downloadable content</a:t>
            </a:r>
          </a:p>
          <a:p>
            <a:pPr lvl="3"/>
            <a:r>
              <a:rPr lang="en-US" dirty="0">
                <a:sym typeface="Wingdings" panose="05000000000000000000" pitchFamily="2" charset="2"/>
              </a:rPr>
              <a:t>Can execute </a:t>
            </a:r>
            <a:r>
              <a:rPr lang="en-US" dirty="0" err="1">
                <a:sym typeface="Wingdings" panose="05000000000000000000" pitchFamily="2" charset="2"/>
              </a:rPr>
              <a:t>Javascript</a:t>
            </a:r>
            <a:r>
              <a:rPr lang="en-US" dirty="0">
                <a:sym typeface="Wingdings" panose="05000000000000000000" pitchFamily="2" charset="2"/>
              </a:rPr>
              <a:t> to expand information and find hidden download buttons etc.</a:t>
            </a:r>
          </a:p>
          <a:p>
            <a:pPr lvl="1"/>
            <a:r>
              <a:rPr lang="en-US" dirty="0">
                <a:sym typeface="Wingdings" panose="05000000000000000000" pitchFamily="2" charset="2"/>
              </a:rPr>
              <a:t>While web scraping is mostly not illegal, websites / publishers might still block you if they catch you doing it.</a:t>
            </a:r>
          </a:p>
          <a:p>
            <a:pPr lvl="1"/>
            <a:r>
              <a:rPr lang="en-US" dirty="0">
                <a:sym typeface="Wingdings" panose="05000000000000000000" pitchFamily="2" charset="2"/>
              </a:rPr>
              <a:t>Especially if you are using your true IP address, you run the risk of being (permanently blocked) </a:t>
            </a:r>
          </a:p>
          <a:p>
            <a:pPr lvl="1"/>
            <a:r>
              <a:rPr lang="en-US" dirty="0">
                <a:sym typeface="Wingdings" panose="05000000000000000000" pitchFamily="2" charset="2"/>
              </a:rPr>
              <a:t> Proxy rotation: We connect through proxy servers that we rotate often enough to pretend to be different people</a:t>
            </a:r>
          </a:p>
        </p:txBody>
      </p:sp>
      <p:sp>
        <p:nvSpPr>
          <p:cNvPr id="5" name="Title 4">
            <a:extLst>
              <a:ext uri="{FF2B5EF4-FFF2-40B4-BE49-F238E27FC236}">
                <a16:creationId xmlns:a16="http://schemas.microsoft.com/office/drawing/2014/main" id="{4654026B-E35A-3AD5-5522-06086F54F3D1}"/>
              </a:ext>
            </a:extLst>
          </p:cNvPr>
          <p:cNvSpPr>
            <a:spLocks noGrp="1"/>
          </p:cNvSpPr>
          <p:nvPr>
            <p:ph type="title"/>
          </p:nvPr>
        </p:nvSpPr>
        <p:spPr/>
        <p:txBody>
          <a:bodyPr/>
          <a:lstStyle/>
          <a:p>
            <a:r>
              <a:rPr lang="en-US" dirty="0"/>
              <a:t>A few words on web scraping</a:t>
            </a:r>
            <a:endParaRPr lang="en-DE" dirty="0"/>
          </a:p>
        </p:txBody>
      </p:sp>
    </p:spTree>
    <p:extLst>
      <p:ext uri="{BB962C8B-B14F-4D97-AF65-F5344CB8AC3E}">
        <p14:creationId xmlns:p14="http://schemas.microsoft.com/office/powerpoint/2010/main" val="2831276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C757-F8E8-D6D5-A986-FD2A147589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4DE2E9B-3A33-632A-5E7E-4310E9A7F4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AD3F0E07-160F-F2A9-2799-C7E4F18D3A9E}"/>
              </a:ext>
            </a:extLst>
          </p:cNvPr>
          <p:cNvSpPr>
            <a:spLocks noGrp="1"/>
          </p:cNvSpPr>
          <p:nvPr>
            <p:ph type="title"/>
          </p:nvPr>
        </p:nvSpPr>
        <p:spPr/>
        <p:txBody>
          <a:bodyPr/>
          <a:lstStyle/>
          <a:p>
            <a:r>
              <a:rPr lang="en-US" dirty="0"/>
              <a:t>Research Paper Scraping</a:t>
            </a:r>
            <a:endParaRPr lang="en-DE" dirty="0"/>
          </a:p>
        </p:txBody>
      </p:sp>
    </p:spTree>
    <p:extLst>
      <p:ext uri="{BB962C8B-B14F-4D97-AF65-F5344CB8AC3E}">
        <p14:creationId xmlns:p14="http://schemas.microsoft.com/office/powerpoint/2010/main" val="3103612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19B7-57EC-8E36-B89A-5E407A391F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ADFF00-EAB0-6D3B-3C35-035BC8DA4C46}"/>
              </a:ext>
            </a:extLst>
          </p:cNvPr>
          <p:cNvSpPr>
            <a:spLocks noGrp="1"/>
          </p:cNvSpPr>
          <p:nvPr>
            <p:ph idx="1"/>
          </p:nvPr>
        </p:nvSpPr>
        <p:spPr>
          <a:xfrm>
            <a:off x="462018" y="1344612"/>
            <a:ext cx="8340605" cy="3818699"/>
          </a:xfrm>
        </p:spPr>
        <p:txBody>
          <a:bodyPr>
            <a:normAutofit/>
          </a:bodyPr>
          <a:lstStyle/>
          <a:p>
            <a:r>
              <a:rPr lang="en-US" dirty="0"/>
              <a:t>This part… is maybe the most terrible of all</a:t>
            </a:r>
          </a:p>
          <a:p>
            <a:pPr lvl="1"/>
            <a:r>
              <a:rPr lang="en-US" dirty="0"/>
              <a:t>So many papers not Open Access, meaning that we would have to download them from University Network</a:t>
            </a:r>
          </a:p>
          <a:p>
            <a:pPr lvl="2"/>
            <a:r>
              <a:rPr lang="en-US" dirty="0"/>
              <a:t>Which would be fine(-</a:t>
            </a:r>
            <a:r>
              <a:rPr lang="en-US" dirty="0" err="1"/>
              <a:t>ish</a:t>
            </a:r>
            <a:r>
              <a:rPr lang="en-US" dirty="0"/>
              <a:t>), but even then, if we would sit there and download paper after paper, they might just block us or our department (WTF?)</a:t>
            </a:r>
          </a:p>
          <a:p>
            <a:pPr lvl="1"/>
            <a:r>
              <a:rPr lang="en-US" dirty="0"/>
              <a:t>Even if papers are Open Access, they often prevent automated download tools, even for Creative Commons licensed work.</a:t>
            </a:r>
          </a:p>
        </p:txBody>
      </p:sp>
      <p:sp>
        <p:nvSpPr>
          <p:cNvPr id="5" name="Title 4">
            <a:extLst>
              <a:ext uri="{FF2B5EF4-FFF2-40B4-BE49-F238E27FC236}">
                <a16:creationId xmlns:a16="http://schemas.microsoft.com/office/drawing/2014/main" id="{31AEBD0E-57BE-690B-24EE-E5E6CC0DFE23}"/>
              </a:ext>
            </a:extLst>
          </p:cNvPr>
          <p:cNvSpPr>
            <a:spLocks noGrp="1"/>
          </p:cNvSpPr>
          <p:nvPr>
            <p:ph type="title"/>
          </p:nvPr>
        </p:nvSpPr>
        <p:spPr/>
        <p:txBody>
          <a:bodyPr/>
          <a:lstStyle/>
          <a:p>
            <a:r>
              <a:rPr lang="en-US" dirty="0"/>
              <a:t>Reflection: Research Paper Scraping</a:t>
            </a:r>
            <a:endParaRPr lang="en-DE" dirty="0"/>
          </a:p>
        </p:txBody>
      </p:sp>
      <p:pic>
        <p:nvPicPr>
          <p:cNvPr id="4" name="Picture 3">
            <a:extLst>
              <a:ext uri="{FF2B5EF4-FFF2-40B4-BE49-F238E27FC236}">
                <a16:creationId xmlns:a16="http://schemas.microsoft.com/office/drawing/2014/main" id="{92621209-DE10-00FC-76F3-7797DCDD856C}"/>
              </a:ext>
            </a:extLst>
          </p:cNvPr>
          <p:cNvPicPr>
            <a:picLocks noChangeAspect="1"/>
          </p:cNvPicPr>
          <p:nvPr/>
        </p:nvPicPr>
        <p:blipFill>
          <a:blip r:embed="rId3"/>
          <a:stretch>
            <a:fillRect/>
          </a:stretch>
        </p:blipFill>
        <p:spPr>
          <a:xfrm>
            <a:off x="1862855" y="3253961"/>
            <a:ext cx="5418290" cy="2239807"/>
          </a:xfrm>
          <a:prstGeom prst="rect">
            <a:avLst/>
          </a:prstGeom>
          <a:ln>
            <a:solidFill>
              <a:schemeClr val="tx1"/>
            </a:solidFill>
          </a:ln>
        </p:spPr>
      </p:pic>
    </p:spTree>
    <p:extLst>
      <p:ext uri="{BB962C8B-B14F-4D97-AF65-F5344CB8AC3E}">
        <p14:creationId xmlns:p14="http://schemas.microsoft.com/office/powerpoint/2010/main" val="14465750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0512-1CA9-9538-9C34-F4922DA1D7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E53B3-A4A2-A562-B67B-F82283C0D3F7}"/>
              </a:ext>
            </a:extLst>
          </p:cNvPr>
          <p:cNvSpPr>
            <a:spLocks noGrp="1"/>
          </p:cNvSpPr>
          <p:nvPr>
            <p:ph idx="1"/>
          </p:nvPr>
        </p:nvSpPr>
        <p:spPr>
          <a:xfrm>
            <a:off x="462018" y="1344612"/>
            <a:ext cx="8467123" cy="3818699"/>
          </a:xfrm>
        </p:spPr>
        <p:txBody>
          <a:bodyPr>
            <a:normAutofit/>
          </a:bodyPr>
          <a:lstStyle/>
          <a:p>
            <a:r>
              <a:rPr lang="en-US" dirty="0">
                <a:sym typeface="Wingdings" panose="05000000000000000000" pitchFamily="2" charset="2"/>
              </a:rPr>
              <a:t>We are limited to archaic ways to access the body of scientific knowledge, </a:t>
            </a:r>
            <a:r>
              <a:rPr lang="en-US" sz="1400" dirty="0">
                <a:sym typeface="Wingdings" panose="05000000000000000000" pitchFamily="2" charset="2"/>
              </a:rPr>
              <a:t>(while Silicon Valley tech bros (presumably) already scraped, aka. stole most of it).</a:t>
            </a:r>
            <a:endParaRPr lang="en-US" dirty="0">
              <a:sym typeface="Wingdings" panose="05000000000000000000" pitchFamily="2" charset="2"/>
            </a:endParaRPr>
          </a:p>
          <a:p>
            <a:r>
              <a:rPr lang="en-US" dirty="0">
                <a:sym typeface="Wingdings" panose="05000000000000000000" pitchFamily="2" charset="2"/>
              </a:rPr>
              <a:t>Ever-growing research body requires large-scale meta-scientific efforts</a:t>
            </a:r>
          </a:p>
          <a:p>
            <a:pPr lvl="1"/>
            <a:r>
              <a:rPr lang="en-US" dirty="0">
                <a:sym typeface="Wingdings" panose="05000000000000000000" pitchFamily="2" charset="2"/>
              </a:rPr>
              <a:t> automated access is key!</a:t>
            </a:r>
          </a:p>
          <a:p>
            <a:endParaRPr lang="en-US" dirty="0">
              <a:sym typeface="Wingdings" panose="05000000000000000000" pitchFamily="2" charset="2"/>
            </a:endParaRPr>
          </a:p>
          <a:p>
            <a:r>
              <a:rPr lang="en-US" dirty="0"/>
              <a:t>What is our endgame? </a:t>
            </a:r>
          </a:p>
          <a:p>
            <a:pPr lvl="1"/>
            <a:r>
              <a:rPr lang="en-US" dirty="0">
                <a:sym typeface="Wingdings" panose="05000000000000000000" pitchFamily="2" charset="2"/>
              </a:rPr>
              <a:t>Grassroots movement? </a:t>
            </a:r>
          </a:p>
          <a:p>
            <a:pPr lvl="2"/>
            <a:r>
              <a:rPr lang="en-US" dirty="0">
                <a:sym typeface="Wingdings" panose="05000000000000000000" pitchFamily="2" charset="2"/>
              </a:rPr>
              <a:t>Build database of extracted information (legality?)</a:t>
            </a:r>
          </a:p>
          <a:p>
            <a:pPr lvl="2"/>
            <a:r>
              <a:rPr lang="en-US" dirty="0">
                <a:sym typeface="Wingdings" panose="05000000000000000000" pitchFamily="2" charset="2"/>
              </a:rPr>
              <a:t>Costly and high-maintenance</a:t>
            </a:r>
          </a:p>
          <a:p>
            <a:pPr lvl="1"/>
            <a:r>
              <a:rPr lang="en-US" dirty="0">
                <a:sym typeface="Wingdings" panose="05000000000000000000" pitchFamily="2" charset="2"/>
              </a:rPr>
              <a:t>Deals with publishers?</a:t>
            </a:r>
          </a:p>
          <a:p>
            <a:pPr lvl="2"/>
            <a:r>
              <a:rPr lang="en-US" dirty="0">
                <a:sym typeface="Wingdings" panose="05000000000000000000" pitchFamily="2" charset="2"/>
              </a:rPr>
              <a:t>ask them to actually do something for their money?</a:t>
            </a:r>
          </a:p>
          <a:p>
            <a:pPr lvl="2"/>
            <a:r>
              <a:rPr lang="en-US" dirty="0">
                <a:sym typeface="Wingdings" panose="05000000000000000000" pitchFamily="2" charset="2"/>
              </a:rPr>
              <a:t>More innovative ways of publishing than merely uploading a pdf?</a:t>
            </a:r>
          </a:p>
          <a:p>
            <a:pPr lvl="1"/>
            <a:endParaRPr lang="en-US" dirty="0">
              <a:sym typeface="Wingdings" panose="05000000000000000000" pitchFamily="2" charset="2"/>
            </a:endParaRPr>
          </a:p>
          <a:p>
            <a:pPr lvl="1"/>
            <a:endParaRPr lang="en-US" dirty="0"/>
          </a:p>
        </p:txBody>
      </p:sp>
      <p:sp>
        <p:nvSpPr>
          <p:cNvPr id="5" name="Title 4">
            <a:extLst>
              <a:ext uri="{FF2B5EF4-FFF2-40B4-BE49-F238E27FC236}">
                <a16:creationId xmlns:a16="http://schemas.microsoft.com/office/drawing/2014/main" id="{6D6AFF19-F78C-B253-0FC4-A72A8995AC70}"/>
              </a:ext>
            </a:extLst>
          </p:cNvPr>
          <p:cNvSpPr>
            <a:spLocks noGrp="1"/>
          </p:cNvSpPr>
          <p:nvPr>
            <p:ph type="title"/>
          </p:nvPr>
        </p:nvSpPr>
        <p:spPr/>
        <p:txBody>
          <a:bodyPr/>
          <a:lstStyle/>
          <a:p>
            <a:r>
              <a:rPr lang="en-US" dirty="0"/>
              <a:t>Community Discussion 2: </a:t>
            </a:r>
            <a:br>
              <a:rPr lang="en-US" dirty="0"/>
            </a:br>
            <a:r>
              <a:rPr lang="en-US" dirty="0"/>
              <a:t>Resource Availability Endgame</a:t>
            </a:r>
            <a:endParaRPr lang="en-DE" dirty="0"/>
          </a:p>
        </p:txBody>
      </p:sp>
    </p:spTree>
    <p:extLst>
      <p:ext uri="{BB962C8B-B14F-4D97-AF65-F5344CB8AC3E}">
        <p14:creationId xmlns:p14="http://schemas.microsoft.com/office/powerpoint/2010/main" val="33761076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5722-1019-0EF0-64CD-094C6D835D2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01E8D2-002D-D212-C68A-F74CACB5B322}"/>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b="1" dirty="0">
                <a:latin typeface="Aptos" panose="020B0004020202020204" pitchFamily="34" charset="0"/>
              </a:rPr>
              <a:t>Extract </a:t>
            </a:r>
            <a:r>
              <a:rPr lang="en-US" b="1" i="1" dirty="0">
                <a:latin typeface="Aptos" panose="020B0004020202020204" pitchFamily="34" charset="0"/>
              </a:rPr>
              <a:t>relevant </a:t>
            </a:r>
            <a:r>
              <a:rPr lang="en-US" b="1" dirty="0">
                <a:latin typeface="Aptos" panose="020B0004020202020204" pitchFamily="34" charset="0"/>
              </a:rPr>
              <a:t>test-statistics from full-texts</a:t>
            </a:r>
            <a:endParaRPr lang="en-US" b="1" dirty="0"/>
          </a:p>
        </p:txBody>
      </p:sp>
      <p:sp>
        <p:nvSpPr>
          <p:cNvPr id="3" name="Footer Placeholder 2">
            <a:extLst>
              <a:ext uri="{FF2B5EF4-FFF2-40B4-BE49-F238E27FC236}">
                <a16:creationId xmlns:a16="http://schemas.microsoft.com/office/drawing/2014/main" id="{89E885A1-80CE-41D0-C34C-B84C41E524A7}"/>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28AD1B6A-AD6E-99FD-2A64-1BD634174084}"/>
              </a:ext>
            </a:extLst>
          </p:cNvPr>
          <p:cNvSpPr>
            <a:spLocks noGrp="1"/>
          </p:cNvSpPr>
          <p:nvPr>
            <p:ph type="sldNum" sz="quarter" idx="12"/>
          </p:nvPr>
        </p:nvSpPr>
        <p:spPr/>
        <p:txBody>
          <a:bodyPr/>
          <a:lstStyle/>
          <a:p>
            <a:r>
              <a:rPr lang="en-GB"/>
              <a:t>Page </a:t>
            </a:r>
            <a:fld id="{BE3DC40E-DBBE-4E2D-9EEC-FBF0DA0E9179}" type="slidenum">
              <a:rPr lang="en-GB" smtClean="0"/>
              <a:t>26</a:t>
            </a:fld>
            <a:endParaRPr lang="en-GB" dirty="0"/>
          </a:p>
        </p:txBody>
      </p:sp>
      <p:sp>
        <p:nvSpPr>
          <p:cNvPr id="5" name="Title 4">
            <a:extLst>
              <a:ext uri="{FF2B5EF4-FFF2-40B4-BE49-F238E27FC236}">
                <a16:creationId xmlns:a16="http://schemas.microsoft.com/office/drawing/2014/main" id="{B288B7C1-E8FA-8881-1908-724EF5D33D20}"/>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08E4BAD4-FA42-308F-C4E1-A59A5D659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E4FC1BDF-08E7-1001-2FEA-54DC8B11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3DF41AD3-5DAB-4DF9-2BC1-B99646331E5F}"/>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4B79290-ADDA-82A8-81F5-EFD5C9CB2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6393D5C7-45F7-6C27-84E0-2BA8382D2F83}"/>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F0C598E-DCDB-0A0F-CA92-77E695DD580A}"/>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70BCDA02-91C8-BF51-0DB3-8B7497C5AE8F}"/>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BFDC6395-7AEA-0615-9985-D5F9538D7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2FE29362-2DE4-3BB2-80C6-0B48F0D26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55F97BDB-9B3F-C932-7FAC-45EE528FC25B}"/>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DAADCF37-47F9-7C6E-8EAB-9F7ECBB9823A}"/>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60453D6E-9CA7-9D5D-9EA1-5B71501F9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CD3C7E61-8687-DD3F-DC5B-D190E969DAF0}"/>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FAA9C43-AE8F-EA85-4E3D-891F6DD944A1}"/>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85A834A4-8F17-BCCD-EBB7-135B20B7580E}"/>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62939187-4595-0B43-13B3-4C3DFE6C40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B2D240F4-7B49-2170-3149-44E42417BA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9A10A272-90C7-0276-94C2-8EF727F791A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05D5BAD8-9254-44E0-059E-AC20499E1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935DC14A-C646-FEF1-A223-E2E05A3042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F1ACFCD3-4FDD-D48C-87ED-C5E77A90309B}"/>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2576051-3452-2F55-C4B3-7B822EDDDA31}"/>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4E0229F3-BAE3-02BA-64D2-FED8135B39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3993C24B-D3B9-8787-4891-2C07639208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F8B0A82E-BD8E-BABA-A7BB-4D1A5A02AD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8C493489-EDF3-D155-92FA-842847606131}"/>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1983014D-4208-CA44-E535-0ACE7DC9CD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D535C3B7-FDF1-1882-563E-4C3AAED5959E}"/>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EB6962D4-896B-D8C6-141B-FABE487AC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93342EE-1FAA-E67F-34CE-BD614097F649}"/>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F4FE4C4A-AC3A-41E5-9040-B0DAE53ADE2E}"/>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0D03FA8D-7B4E-2AA6-7BEA-7D9AEF045CA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8BB99DAB-626C-7210-7EA6-D066AF12916B}"/>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643BC6EF-592E-DFDE-C651-E2EF4A96455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1E9B6443-8375-61C6-C93A-8E1BE9C7B80F}"/>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44CDFEC-8B80-2686-4E41-8EE630F2C9C8}"/>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E83805FA-55E8-668E-C535-8A76F7EB2F5C}"/>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458A6A-362C-2105-9D55-3B952DC06322}"/>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951C3213-939E-ED0D-F8C7-23E03DE333D4}"/>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D13D537-A3BC-E5F2-DD0D-8493AA887335}"/>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12F8D51F-C1C3-26A8-2C9E-F20916D592F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6FF0787B-F3CD-1D47-B8D8-D89AE3E3BB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10789281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2298-7A21-B9FC-86C8-B6A4F8A2880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064089C-F44A-7AF2-C9B0-75E06A2D868D}"/>
              </a:ext>
            </a:extLst>
          </p:cNvPr>
          <p:cNvSpPr>
            <a:spLocks noGrp="1"/>
          </p:cNvSpPr>
          <p:nvPr>
            <p:ph idx="1"/>
          </p:nvPr>
        </p:nvSpPr>
        <p:spPr>
          <a:xfrm>
            <a:off x="204866" y="1344613"/>
            <a:ext cx="8555893" cy="3853905"/>
          </a:xfrm>
        </p:spPr>
        <p:txBody>
          <a:bodyPr>
            <a:normAutofit/>
          </a:bodyPr>
          <a:lstStyle/>
          <a:p>
            <a:pPr marL="266700" lvl="1" indent="0">
              <a:buNone/>
            </a:pPr>
            <a:r>
              <a:rPr lang="en-US" sz="2000" dirty="0">
                <a:latin typeface="Aptos" panose="020B0004020202020204" pitchFamily="34" charset="0"/>
              </a:rPr>
              <a:t>The challenge:</a:t>
            </a:r>
          </a:p>
          <a:p>
            <a:pPr marL="266700" lvl="1" indent="0">
              <a:buNone/>
            </a:pPr>
            <a:endParaRPr lang="en-US" sz="20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Which ones to extract and how to find them?</a:t>
            </a:r>
          </a:p>
          <a:p>
            <a:pPr lvl="2">
              <a:buFont typeface="Wingdings" panose="05000000000000000000" pitchFamily="2" charset="2"/>
              <a:buChar char="§"/>
            </a:pPr>
            <a:r>
              <a:rPr lang="en-US" sz="1900" dirty="0">
                <a:latin typeface="Aptos" panose="020B0004020202020204" pitchFamily="34" charset="0"/>
              </a:rPr>
              <a:t>We might only want main hypotheses (without robustness checks, exploratory etc.)</a:t>
            </a:r>
          </a:p>
          <a:p>
            <a:pPr lvl="2">
              <a:buFont typeface="Wingdings" panose="05000000000000000000" pitchFamily="2" charset="2"/>
              <a:buChar char="§"/>
            </a:pPr>
            <a:r>
              <a:rPr lang="en-US" sz="1800" dirty="0">
                <a:latin typeface="Aptos" panose="020B0004020202020204" pitchFamily="34" charset="0"/>
                <a:sym typeface="Wingdings" panose="05000000000000000000" pitchFamily="2" charset="2"/>
              </a:rPr>
              <a:t> pattern matching vs. GPT</a:t>
            </a:r>
            <a:endParaRPr lang="en-US" sz="19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E.g., for Z-Curve, we can only use precisely reported p-values (p = .001 rather than p &lt; .001).</a:t>
            </a:r>
          </a:p>
          <a:p>
            <a:pPr lvl="2">
              <a:buFont typeface="Wingdings" panose="05000000000000000000" pitchFamily="2" charset="2"/>
              <a:buChar char="§"/>
            </a:pPr>
            <a:r>
              <a:rPr lang="en-US" sz="1900" dirty="0">
                <a:latin typeface="Aptos" panose="020B0004020202020204" pitchFamily="34" charset="0"/>
              </a:rPr>
              <a:t>If we extract some context including test statistics, some can still be converted</a:t>
            </a:r>
          </a:p>
        </p:txBody>
      </p:sp>
      <p:sp>
        <p:nvSpPr>
          <p:cNvPr id="8" name="Title 7">
            <a:extLst>
              <a:ext uri="{FF2B5EF4-FFF2-40B4-BE49-F238E27FC236}">
                <a16:creationId xmlns:a16="http://schemas.microsoft.com/office/drawing/2014/main" id="{DA28C881-2003-C201-C5F8-A1C603B9ACAF}"/>
              </a:ext>
            </a:extLst>
          </p:cNvPr>
          <p:cNvSpPr>
            <a:spLocks noGrp="1"/>
          </p:cNvSpPr>
          <p:nvPr>
            <p:ph type="title"/>
          </p:nvPr>
        </p:nvSpPr>
        <p:spPr/>
        <p:txBody>
          <a:bodyPr/>
          <a:lstStyle/>
          <a:p>
            <a:r>
              <a:rPr lang="en-US" dirty="0"/>
              <a:t>Extracting p-values</a:t>
            </a:r>
            <a:endParaRPr lang="en-DE" dirty="0"/>
          </a:p>
        </p:txBody>
      </p:sp>
    </p:spTree>
    <p:extLst>
      <p:ext uri="{BB962C8B-B14F-4D97-AF65-F5344CB8AC3E}">
        <p14:creationId xmlns:p14="http://schemas.microsoft.com/office/powerpoint/2010/main" val="6608652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93E9-3E0B-1CF8-6607-E78BBCB304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5F0C80A-6BF0-EA40-A25B-C3BAC6BE9ABD}"/>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C7DD02D1-B058-AF3A-A9F2-B33C09228315}"/>
              </a:ext>
            </a:extLst>
          </p:cNvPr>
          <p:cNvSpPr>
            <a:spLocks noGrp="1"/>
          </p:cNvSpPr>
          <p:nvPr>
            <p:ph type="title"/>
          </p:nvPr>
        </p:nvSpPr>
        <p:spPr/>
        <p:txBody>
          <a:bodyPr/>
          <a:lstStyle/>
          <a:p>
            <a:r>
              <a:rPr lang="en-US" dirty="0"/>
              <a:t>P-Value Extraction</a:t>
            </a:r>
            <a:endParaRPr lang="en-DE" dirty="0"/>
          </a:p>
        </p:txBody>
      </p:sp>
    </p:spTree>
    <p:extLst>
      <p:ext uri="{BB962C8B-B14F-4D97-AF65-F5344CB8AC3E}">
        <p14:creationId xmlns:p14="http://schemas.microsoft.com/office/powerpoint/2010/main" val="1819595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F887-B8BB-5C8B-5CE6-3E8BABAA6C3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5BB130-5DF5-5344-3F5B-E235D9C6488D}"/>
              </a:ext>
            </a:extLst>
          </p:cNvPr>
          <p:cNvSpPr>
            <a:spLocks noGrp="1"/>
          </p:cNvSpPr>
          <p:nvPr>
            <p:ph idx="1"/>
          </p:nvPr>
        </p:nvSpPr>
        <p:spPr>
          <a:xfrm>
            <a:off x="462019" y="1344613"/>
            <a:ext cx="8298740" cy="3853905"/>
          </a:xfrm>
        </p:spPr>
        <p:txBody>
          <a:bodyPr>
            <a:normAutofit/>
          </a:bodyPr>
          <a:lstStyle/>
          <a:p>
            <a:pPr lvl="1">
              <a:buFont typeface="Wingdings" panose="05000000000000000000" pitchFamily="2" charset="2"/>
              <a:buChar char="§"/>
            </a:pPr>
            <a:r>
              <a:rPr lang="en-US" sz="2400" dirty="0">
                <a:latin typeface="Aptos" panose="020B0004020202020204" pitchFamily="34" charset="0"/>
              </a:rPr>
              <a:t>Quality of meta-scientific insights will strongly depend on how accurately we manage to get the information we wan</a:t>
            </a:r>
          </a:p>
          <a:p>
            <a:pPr lvl="1">
              <a:buFont typeface="Wingdings" panose="05000000000000000000" pitchFamily="2" charset="2"/>
              <a:buChar char="§"/>
            </a:pPr>
            <a:r>
              <a:rPr lang="en-US" sz="2400" dirty="0">
                <a:latin typeface="Aptos" panose="020B0004020202020204" pitchFamily="34" charset="0"/>
              </a:rPr>
              <a:t>AI/LLMs might be(come) very useful here, but performance needs to be validated </a:t>
            </a:r>
          </a:p>
          <a:p>
            <a:pPr lvl="1">
              <a:buFont typeface="Wingdings" panose="05000000000000000000" pitchFamily="2" charset="2"/>
              <a:buChar char="§"/>
            </a:pPr>
            <a:r>
              <a:rPr lang="en-US" sz="2400" dirty="0">
                <a:latin typeface="Aptos" panose="020B0004020202020204" pitchFamily="34" charset="0"/>
              </a:rPr>
              <a:t>Current implementation (OpenAI) is convenient but costly (and maybe illegal for non-open-access papers?)</a:t>
            </a:r>
          </a:p>
          <a:p>
            <a:pPr lvl="2">
              <a:buFont typeface="Wingdings" panose="05000000000000000000" pitchFamily="2" charset="2"/>
              <a:buChar char="§"/>
            </a:pPr>
            <a:r>
              <a:rPr lang="en-US" sz="2300" dirty="0">
                <a:latin typeface="Aptos" panose="020B0004020202020204" pitchFamily="34" charset="0"/>
                <a:sym typeface="Wingdings" panose="05000000000000000000" pitchFamily="2" charset="2"/>
              </a:rPr>
              <a:t> community solutions (servers / models?)</a:t>
            </a: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2B67C7BA-AD17-91F7-63B0-1A004ABB06BD}"/>
              </a:ext>
            </a:extLst>
          </p:cNvPr>
          <p:cNvSpPr>
            <a:spLocks noGrp="1"/>
          </p:cNvSpPr>
          <p:nvPr>
            <p:ph type="title"/>
          </p:nvPr>
        </p:nvSpPr>
        <p:spPr/>
        <p:txBody>
          <a:bodyPr/>
          <a:lstStyle/>
          <a:p>
            <a:r>
              <a:rPr lang="en-US" dirty="0"/>
              <a:t>Reflection: Extracting p-values</a:t>
            </a:r>
            <a:endParaRPr lang="en-DE" dirty="0"/>
          </a:p>
        </p:txBody>
      </p:sp>
    </p:spTree>
    <p:extLst>
      <p:ext uri="{BB962C8B-B14F-4D97-AF65-F5344CB8AC3E}">
        <p14:creationId xmlns:p14="http://schemas.microsoft.com/office/powerpoint/2010/main" val="609960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18FB-FD5C-AC78-1E50-00994D4AD0B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2FB16B-C43B-8904-9D6F-9097244B4287}"/>
              </a:ext>
            </a:extLst>
          </p:cNvPr>
          <p:cNvSpPr>
            <a:spLocks noGrp="1"/>
          </p:cNvSpPr>
          <p:nvPr>
            <p:ph idx="1"/>
          </p:nvPr>
        </p:nvSpPr>
        <p:spPr>
          <a:xfrm>
            <a:off x="462019" y="1344613"/>
            <a:ext cx="6949046" cy="3853905"/>
          </a:xfrm>
        </p:spPr>
        <p:txBody>
          <a:bodyPr>
            <a:normAutofit/>
          </a:bodyPr>
          <a:lstStyle/>
          <a:p>
            <a:pPr>
              <a:buFont typeface="Wingdings" panose="05000000000000000000" pitchFamily="2" charset="2"/>
              <a:buChar char="§"/>
            </a:pPr>
            <a:r>
              <a:rPr lang="en-US" dirty="0">
                <a:latin typeface="Aptos" panose="020B0004020202020204" pitchFamily="34" charset="0"/>
                <a:sym typeface="Wingdings" panose="05000000000000000000" pitchFamily="2" charset="2"/>
              </a:rPr>
              <a:t>Brief Intro and Explanation of Z-Curve</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 Depending on time 1</a:t>
            </a:r>
            <a:r>
              <a:rPr lang="en-US" baseline="30000" dirty="0">
                <a:latin typeface="Aptos" panose="020B0004020202020204" pitchFamily="34" charset="0"/>
                <a:sym typeface="Wingdings" panose="05000000000000000000" pitchFamily="2" charset="2"/>
              </a:rPr>
              <a:t>st</a:t>
            </a:r>
            <a:r>
              <a:rPr lang="en-US" dirty="0">
                <a:latin typeface="Aptos" panose="020B0004020202020204" pitchFamily="34" charset="0"/>
                <a:sym typeface="Wingdings" panose="05000000000000000000" pitchFamily="2" charset="2"/>
              </a:rPr>
              <a:t> short simulation demo and interactive part</a:t>
            </a:r>
          </a:p>
          <a:p>
            <a:pPr marL="0" indent="0">
              <a:buNone/>
            </a:pPr>
            <a:endParaRPr lang="en-US" dirty="0">
              <a:latin typeface="Aptos" panose="020B0004020202020204" pitchFamily="34" charset="0"/>
              <a:sym typeface="Wingdings" panose="05000000000000000000" pitchFamily="2" charset="2"/>
            </a:endParaRPr>
          </a:p>
          <a:p>
            <a:pPr>
              <a:buFont typeface="Wingdings" panose="05000000000000000000" pitchFamily="2" charset="2"/>
              <a:buChar char="§"/>
            </a:pPr>
            <a:r>
              <a:rPr lang="en-US" dirty="0">
                <a:latin typeface="Aptos" panose="020B0004020202020204" pitchFamily="34" charset="0"/>
                <a:sym typeface="Wingdings" panose="05000000000000000000" pitchFamily="2" charset="2"/>
              </a:rPr>
              <a:t>Data Extraction Workflow </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Meta Data extraction</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2</a:t>
            </a:r>
            <a:r>
              <a:rPr lang="en-US" baseline="30000" dirty="0">
                <a:latin typeface="Aptos" panose="020B0004020202020204" pitchFamily="34" charset="0"/>
                <a:sym typeface="Wingdings" panose="05000000000000000000" pitchFamily="2" charset="2"/>
              </a:rPr>
              <a:t>nd</a:t>
            </a:r>
            <a:r>
              <a:rPr lang="en-US" dirty="0">
                <a:latin typeface="Aptos" panose="020B0004020202020204" pitchFamily="34" charset="0"/>
                <a:sym typeface="Wingdings" panose="05000000000000000000" pitchFamily="2" charset="2"/>
              </a:rPr>
              <a:t> demo + interactive part</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Discussion</a:t>
            </a:r>
          </a:p>
          <a:p>
            <a:pPr lvl="1">
              <a:buFont typeface="Wingdings" panose="05000000000000000000" pitchFamily="2" charset="2"/>
              <a:buChar char="§"/>
            </a:pPr>
            <a:r>
              <a:rPr lang="en-US" dirty="0">
                <a:latin typeface="Aptos" panose="020B0004020202020204" pitchFamily="34" charset="0"/>
              </a:rPr>
              <a:t>PDF scraping and conversion</a:t>
            </a:r>
          </a:p>
          <a:p>
            <a:pPr lvl="2">
              <a:buFont typeface="Wingdings" panose="05000000000000000000" pitchFamily="2" charset="2"/>
              <a:buChar char="§"/>
            </a:pPr>
            <a:r>
              <a:rPr lang="en-US" dirty="0">
                <a:latin typeface="Aptos" panose="020B0004020202020204" pitchFamily="34" charset="0"/>
              </a:rPr>
              <a:t>3</a:t>
            </a:r>
            <a:r>
              <a:rPr lang="en-US" baseline="30000" dirty="0">
                <a:latin typeface="Aptos" panose="020B0004020202020204" pitchFamily="34" charset="0"/>
              </a:rPr>
              <a:t>rd</a:t>
            </a:r>
            <a:r>
              <a:rPr lang="en-US" dirty="0">
                <a:latin typeface="Aptos" panose="020B0004020202020204" pitchFamily="34" charset="0"/>
              </a:rPr>
              <a:t> demo (no interactive part)</a:t>
            </a:r>
          </a:p>
          <a:p>
            <a:pPr lvl="2">
              <a:buFont typeface="Wingdings" panose="05000000000000000000" pitchFamily="2" charset="2"/>
              <a:buChar char="§"/>
            </a:pPr>
            <a:r>
              <a:rPr lang="en-US" dirty="0">
                <a:latin typeface="Aptos" panose="020B0004020202020204" pitchFamily="34" charset="0"/>
              </a:rPr>
              <a:t>Discussion</a:t>
            </a:r>
          </a:p>
          <a:p>
            <a:pPr lvl="1">
              <a:buFont typeface="Wingdings" panose="05000000000000000000" pitchFamily="2" charset="2"/>
              <a:buChar char="§"/>
            </a:pPr>
            <a:r>
              <a:rPr lang="en-US" dirty="0">
                <a:latin typeface="Aptos" panose="020B0004020202020204" pitchFamily="34" charset="0"/>
              </a:rPr>
              <a:t>P-value extraction and Z-Curve analysis</a:t>
            </a:r>
          </a:p>
          <a:p>
            <a:pPr lvl="2">
              <a:buFont typeface="Wingdings" panose="05000000000000000000" pitchFamily="2" charset="2"/>
              <a:buChar char="§"/>
            </a:pPr>
            <a:r>
              <a:rPr lang="en-US" dirty="0">
                <a:latin typeface="Aptos" panose="020B0004020202020204" pitchFamily="34" charset="0"/>
              </a:rPr>
              <a:t>4</a:t>
            </a:r>
            <a:r>
              <a:rPr lang="en-US" baseline="30000" dirty="0">
                <a:latin typeface="Aptos" panose="020B0004020202020204" pitchFamily="34" charset="0"/>
              </a:rPr>
              <a:t>th</a:t>
            </a:r>
            <a:r>
              <a:rPr lang="en-US" dirty="0">
                <a:latin typeface="Aptos" panose="020B0004020202020204" pitchFamily="34" charset="0"/>
              </a:rPr>
              <a:t> demo (+ interactive part)</a:t>
            </a:r>
          </a:p>
          <a:p>
            <a:pPr>
              <a:buFont typeface="Wingdings" panose="05000000000000000000" pitchFamily="2" charset="2"/>
              <a:buChar char="§"/>
            </a:pPr>
            <a:r>
              <a:rPr lang="en-US" dirty="0">
                <a:latin typeface="Aptos" panose="020B0004020202020204" pitchFamily="34" charset="0"/>
              </a:rPr>
              <a:t>Wrap-Up and Follow-up Discussion</a:t>
            </a:r>
          </a:p>
          <a:p>
            <a:pPr lvl="2">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475757D9-853F-60E4-DBC8-16D5BF0A5582}"/>
              </a:ext>
            </a:extLst>
          </p:cNvPr>
          <p:cNvSpPr>
            <a:spLocks noGrp="1"/>
          </p:cNvSpPr>
          <p:nvPr>
            <p:ph type="title"/>
          </p:nvPr>
        </p:nvSpPr>
        <p:spPr/>
        <p:txBody>
          <a:bodyPr/>
          <a:lstStyle/>
          <a:p>
            <a:r>
              <a:rPr lang="en-US" dirty="0"/>
              <a:t>Outline of the next 1.5h</a:t>
            </a:r>
            <a:endParaRPr lang="en-DE" dirty="0"/>
          </a:p>
        </p:txBody>
      </p:sp>
    </p:spTree>
    <p:extLst>
      <p:ext uri="{BB962C8B-B14F-4D97-AF65-F5344CB8AC3E}">
        <p14:creationId xmlns:p14="http://schemas.microsoft.com/office/powerpoint/2010/main" val="389939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7418C-2A2D-FA3F-BC12-BF834960CFC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80E45E-9ABB-551F-2CDC-0335158754E4}"/>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0AD20834-8A84-6BD8-5932-269AB6208464}"/>
              </a:ext>
            </a:extLst>
          </p:cNvPr>
          <p:cNvSpPr>
            <a:spLocks noGrp="1"/>
          </p:cNvSpPr>
          <p:nvPr>
            <p:ph type="title"/>
          </p:nvPr>
        </p:nvSpPr>
        <p:spPr/>
        <p:txBody>
          <a:bodyPr/>
          <a:lstStyle/>
          <a:p>
            <a:r>
              <a:rPr lang="en-US" dirty="0"/>
              <a:t>Running Z-Curve on extracted data</a:t>
            </a:r>
            <a:endParaRPr lang="en-DE" dirty="0"/>
          </a:p>
        </p:txBody>
      </p:sp>
    </p:spTree>
    <p:extLst>
      <p:ext uri="{BB962C8B-B14F-4D97-AF65-F5344CB8AC3E}">
        <p14:creationId xmlns:p14="http://schemas.microsoft.com/office/powerpoint/2010/main" val="34449452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8DF6-E124-E1A3-FCA6-CAD68FC7719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7A6E8DF-527C-B1D7-664F-E43B51AD383F}"/>
              </a:ext>
            </a:extLst>
          </p:cNvPr>
          <p:cNvSpPr>
            <a:spLocks noGrp="1"/>
          </p:cNvSpPr>
          <p:nvPr>
            <p:ph idx="1"/>
          </p:nvPr>
        </p:nvSpPr>
        <p:spPr>
          <a:xfrm>
            <a:off x="462019" y="1344613"/>
            <a:ext cx="8298740" cy="3853905"/>
          </a:xfrm>
        </p:spPr>
        <p:txBody>
          <a:bodyPr>
            <a:normAutofit fontScale="92500" lnSpcReduction="20000"/>
          </a:bodyPr>
          <a:lstStyle/>
          <a:p>
            <a:pPr marL="266700" lvl="1" indent="0">
              <a:buNone/>
            </a:pPr>
            <a:r>
              <a:rPr lang="en-US" sz="2400" b="1" dirty="0">
                <a:latin typeface="Aptos" panose="020B0004020202020204" pitchFamily="34" charset="0"/>
              </a:rPr>
              <a:t>Where to go from here?</a:t>
            </a:r>
          </a:p>
          <a:p>
            <a:pPr lvl="1">
              <a:buFont typeface="Wingdings" panose="05000000000000000000" pitchFamily="2" charset="2"/>
              <a:buChar char="§"/>
            </a:pPr>
            <a:r>
              <a:rPr lang="en-US" sz="2300" dirty="0">
                <a:latin typeface="Aptos" panose="020B0004020202020204" pitchFamily="34" charset="0"/>
              </a:rPr>
              <a:t>1. Maintenance and further development: worth it? What is the vision?</a:t>
            </a:r>
          </a:p>
          <a:p>
            <a:pPr lvl="1">
              <a:buFont typeface="Wingdings" panose="05000000000000000000" pitchFamily="2" charset="2"/>
              <a:buChar char="§"/>
            </a:pPr>
            <a:r>
              <a:rPr lang="en-US" sz="2300" dirty="0">
                <a:latin typeface="Aptos" panose="020B0004020202020204" pitchFamily="34" charset="0"/>
              </a:rPr>
              <a:t>2. Approach towards organization of knowledge, </a:t>
            </a:r>
            <a:r>
              <a:rPr lang="en-US" sz="2300" dirty="0">
                <a:latin typeface="Aptos" panose="020B0004020202020204" pitchFamily="34" charset="0"/>
                <a:sym typeface="Wingdings" panose="05000000000000000000" pitchFamily="2" charset="2"/>
              </a:rPr>
              <a:t> </a:t>
            </a:r>
            <a:r>
              <a:rPr lang="en-US" sz="2300" dirty="0">
                <a:latin typeface="Aptos" panose="020B0004020202020204" pitchFamily="34" charset="0"/>
              </a:rPr>
              <a:t>“hypothesis test database”?</a:t>
            </a:r>
          </a:p>
          <a:p>
            <a:pPr lvl="2">
              <a:buFont typeface="Wingdings" panose="05000000000000000000" pitchFamily="2" charset="2"/>
              <a:buChar char="§"/>
            </a:pPr>
            <a:r>
              <a:rPr lang="en-US" sz="2200" dirty="0">
                <a:latin typeface="Aptos" panose="020B0004020202020204" pitchFamily="34" charset="0"/>
                <a:sym typeface="Wingdings" panose="05000000000000000000" pitchFamily="2" charset="2"/>
              </a:rPr>
              <a:t> Relatedly automatic extraction of scientific claims and results?</a:t>
            </a:r>
            <a:endParaRPr lang="en-US" sz="2200" dirty="0">
              <a:latin typeface="Aptos" panose="020B0004020202020204" pitchFamily="34" charset="0"/>
            </a:endParaRPr>
          </a:p>
          <a:p>
            <a:pPr lvl="1">
              <a:buFont typeface="Wingdings" panose="05000000000000000000" pitchFamily="2" charset="2"/>
              <a:buChar char="§"/>
            </a:pPr>
            <a:r>
              <a:rPr lang="en-US" sz="2300" dirty="0">
                <a:latin typeface="Aptos" panose="020B0004020202020204" pitchFamily="34" charset="0"/>
              </a:rPr>
              <a:t>3. Rethinking scientific publishing and Open Access – what and how?</a:t>
            </a:r>
          </a:p>
          <a:p>
            <a:pPr lvl="1">
              <a:buFont typeface="Wingdings" panose="05000000000000000000" pitchFamily="2" charset="2"/>
              <a:buChar char="§"/>
            </a:pPr>
            <a:r>
              <a:rPr lang="en-US" sz="2300" dirty="0">
                <a:latin typeface="Aptos" panose="020B0004020202020204" pitchFamily="34" charset="0"/>
              </a:rPr>
              <a:t>4. Beyond Z-curve: What could be other applications of such a automated extraction workflow?</a:t>
            </a:r>
          </a:p>
          <a:p>
            <a:pPr marL="266700" lvl="1" indent="0">
              <a:buNone/>
            </a:pPr>
            <a:r>
              <a:rPr lang="en-US" sz="2300" b="1" dirty="0">
                <a:latin typeface="Aptos" panose="020B0004020202020204" pitchFamily="34" charset="0"/>
              </a:rPr>
              <a:t>Alternatively:</a:t>
            </a:r>
          </a:p>
          <a:p>
            <a:pPr lvl="1">
              <a:buFont typeface="Wingdings" panose="05000000000000000000" pitchFamily="2" charset="2"/>
              <a:buChar char="§"/>
            </a:pPr>
            <a:r>
              <a:rPr lang="en-US" sz="2300" dirty="0">
                <a:latin typeface="Aptos" panose="020B0004020202020204" pitchFamily="34" charset="0"/>
              </a:rPr>
              <a:t>If you prefer, try out some of the code and let me know if there are questions </a:t>
            </a:r>
            <a:r>
              <a:rPr lang="en-US" sz="2300" dirty="0">
                <a:latin typeface="Aptos" panose="020B0004020202020204" pitchFamily="34" charset="0"/>
                <a:sym typeface="Wingdings" panose="05000000000000000000" pitchFamily="2" charset="2"/>
              </a:rPr>
              <a:t></a:t>
            </a:r>
            <a:endParaRPr lang="en-US" sz="2300" dirty="0">
              <a:latin typeface="Aptos" panose="020B0004020202020204" pitchFamily="34" charset="0"/>
            </a:endParaRPr>
          </a:p>
          <a:p>
            <a:pPr marL="266700" lvl="1" indent="0">
              <a:buNone/>
            </a:pPr>
            <a:endParaRPr lang="en-US" sz="2300" dirty="0">
              <a:latin typeface="Aptos" panose="020B0004020202020204" pitchFamily="34" charset="0"/>
            </a:endParaRPr>
          </a:p>
          <a:p>
            <a:pPr lvl="1">
              <a:buFont typeface="Wingdings" panose="05000000000000000000" pitchFamily="2" charset="2"/>
              <a:buChar char="§"/>
            </a:pP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0C795019-D33C-F698-02F1-4A14D70D21C7}"/>
              </a:ext>
            </a:extLst>
          </p:cNvPr>
          <p:cNvSpPr>
            <a:spLocks noGrp="1"/>
          </p:cNvSpPr>
          <p:nvPr>
            <p:ph type="title"/>
          </p:nvPr>
        </p:nvSpPr>
        <p:spPr/>
        <p:txBody>
          <a:bodyPr/>
          <a:lstStyle/>
          <a:p>
            <a:r>
              <a:rPr lang="en-US" dirty="0"/>
              <a:t>Community Discussion</a:t>
            </a:r>
            <a:endParaRPr lang="en-DE" dirty="0"/>
          </a:p>
        </p:txBody>
      </p:sp>
    </p:spTree>
    <p:extLst>
      <p:ext uri="{BB962C8B-B14F-4D97-AF65-F5344CB8AC3E}">
        <p14:creationId xmlns:p14="http://schemas.microsoft.com/office/powerpoint/2010/main" val="15541734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0" indent="0" algn="ctr">
              <a:buNone/>
            </a:pPr>
            <a:r>
              <a:rPr lang="en-US" sz="3200" dirty="0">
                <a:latin typeface="Aptos" panose="020B0004020202020204" pitchFamily="34" charset="0"/>
              </a:rPr>
              <a:t>Thank you for participating</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Code is available</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Feel free to replicate </a:t>
            </a:r>
            <a:r>
              <a:rPr lang="en-US" sz="3200" dirty="0">
                <a:latin typeface="Aptos" panose="020B0004020202020204" pitchFamily="34" charset="0"/>
                <a:sym typeface="Wingdings" panose="05000000000000000000" pitchFamily="2" charset="2"/>
              </a:rPr>
              <a:t></a:t>
            </a:r>
            <a:endParaRPr lang="en-US" sz="3200" dirty="0">
              <a:latin typeface="Aptos" panose="020B0004020202020204" pitchFamily="34" charset="0"/>
            </a:endParaRPr>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32</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That’s all</a:t>
            </a:r>
            <a:endParaRPr lang="en-DE" dirty="0"/>
          </a:p>
        </p:txBody>
      </p:sp>
      <p:pic>
        <p:nvPicPr>
          <p:cNvPr id="7" name="Picture 6" descr="A qr code with black squares&#10;&#10;Description automatically generated">
            <a:extLst>
              <a:ext uri="{FF2B5EF4-FFF2-40B4-BE49-F238E27FC236}">
                <a16:creationId xmlns:a16="http://schemas.microsoft.com/office/drawing/2014/main" id="{71B1E77E-24B9-64D8-53CC-DFE361BA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7" y="2928275"/>
            <a:ext cx="1865602" cy="1865602"/>
          </a:xfrm>
          <a:prstGeom prst="rect">
            <a:avLst/>
          </a:prstGeom>
        </p:spPr>
      </p:pic>
      <p:sp>
        <p:nvSpPr>
          <p:cNvPr id="8" name="TextBox 7">
            <a:extLst>
              <a:ext uri="{FF2B5EF4-FFF2-40B4-BE49-F238E27FC236}">
                <a16:creationId xmlns:a16="http://schemas.microsoft.com/office/drawing/2014/main" id="{DBC91151-BE2F-D605-A49F-ACA16A08F976}"/>
              </a:ext>
            </a:extLst>
          </p:cNvPr>
          <p:cNvSpPr txBox="1"/>
          <p:nvPr/>
        </p:nvSpPr>
        <p:spPr>
          <a:xfrm>
            <a:off x="467944" y="4942889"/>
            <a:ext cx="2023782" cy="369332"/>
          </a:xfrm>
          <a:prstGeom prst="rect">
            <a:avLst/>
          </a:prstGeom>
          <a:noFill/>
        </p:spPr>
        <p:txBody>
          <a:bodyPr wrap="square" rtlCol="0">
            <a:spAutoFit/>
          </a:bodyPr>
          <a:lstStyle/>
          <a:p>
            <a:r>
              <a:rPr lang="en-US" dirty="0">
                <a:latin typeface="Aptos" panose="020B0004020202020204" pitchFamily="34" charset="0"/>
              </a:rPr>
              <a:t>@julianquandt</a:t>
            </a:r>
            <a:endParaRPr lang="en-DE" dirty="0">
              <a:latin typeface="Aptos" panose="020B000402020202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DF0F3CF-43F2-2385-89B8-48787B6B4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8" y="4935957"/>
            <a:ext cx="369333" cy="369333"/>
          </a:xfrm>
          <a:prstGeom prst="rect">
            <a:avLst/>
          </a:prstGeom>
        </p:spPr>
      </p:pic>
      <p:pic>
        <p:nvPicPr>
          <p:cNvPr id="12" name="Picture 11" descr="A blue and white logo&#10;&#10;Description automatically generated">
            <a:extLst>
              <a:ext uri="{FF2B5EF4-FFF2-40B4-BE49-F238E27FC236}">
                <a16:creationId xmlns:a16="http://schemas.microsoft.com/office/drawing/2014/main" id="{79BEE8F5-24A8-5316-1221-8E17356FF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431" y="4963582"/>
            <a:ext cx="343971" cy="369333"/>
          </a:xfrm>
          <a:prstGeom prst="rect">
            <a:avLst/>
          </a:prstGeom>
        </p:spPr>
      </p:pic>
      <p:sp>
        <p:nvSpPr>
          <p:cNvPr id="13" name="TextBox 12">
            <a:extLst>
              <a:ext uri="{FF2B5EF4-FFF2-40B4-BE49-F238E27FC236}">
                <a16:creationId xmlns:a16="http://schemas.microsoft.com/office/drawing/2014/main" id="{6E0EB4D4-9D68-C9CB-8EF6-163D68101AEE}"/>
              </a:ext>
            </a:extLst>
          </p:cNvPr>
          <p:cNvSpPr txBox="1"/>
          <p:nvPr/>
        </p:nvSpPr>
        <p:spPr>
          <a:xfrm>
            <a:off x="2586774" y="4944428"/>
            <a:ext cx="3680278" cy="369332"/>
          </a:xfrm>
          <a:prstGeom prst="rect">
            <a:avLst/>
          </a:prstGeom>
          <a:noFill/>
        </p:spPr>
        <p:txBody>
          <a:bodyPr wrap="square" rtlCol="0">
            <a:spAutoFit/>
          </a:bodyPr>
          <a:lstStyle/>
          <a:p>
            <a:r>
              <a:rPr lang="en-US" dirty="0">
                <a:latin typeface="Aptos" panose="020B0004020202020204" pitchFamily="34" charset="0"/>
              </a:rPr>
              <a:t>@julianquandt@mastodon.social</a:t>
            </a:r>
            <a:endParaRPr lang="en-DE" dirty="0">
              <a:latin typeface="Aptos" panose="020B0004020202020204" pitchFamily="34" charset="0"/>
            </a:endParaRPr>
          </a:p>
        </p:txBody>
      </p:sp>
      <p:pic>
        <p:nvPicPr>
          <p:cNvPr id="9" name="Picture 8" descr="A blue butterfly with a white background&#10;&#10;Description automatically generated">
            <a:extLst>
              <a:ext uri="{FF2B5EF4-FFF2-40B4-BE49-F238E27FC236}">
                <a16:creationId xmlns:a16="http://schemas.microsoft.com/office/drawing/2014/main" id="{8EA351D8-5116-7CB0-FABC-D71600C8A3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798" y="4893894"/>
            <a:ext cx="467322" cy="467322"/>
          </a:xfrm>
          <a:prstGeom prst="rect">
            <a:avLst/>
          </a:prstGeom>
        </p:spPr>
      </p:pic>
      <p:sp>
        <p:nvSpPr>
          <p:cNvPr id="11" name="TextBox 10">
            <a:extLst>
              <a:ext uri="{FF2B5EF4-FFF2-40B4-BE49-F238E27FC236}">
                <a16:creationId xmlns:a16="http://schemas.microsoft.com/office/drawing/2014/main" id="{FC88DE34-C2A1-A3C8-D508-695940F17403}"/>
              </a:ext>
            </a:extLst>
          </p:cNvPr>
          <p:cNvSpPr txBox="1"/>
          <p:nvPr/>
        </p:nvSpPr>
        <p:spPr>
          <a:xfrm>
            <a:off x="6809756" y="4942889"/>
            <a:ext cx="3680278" cy="369332"/>
          </a:xfrm>
          <a:prstGeom prst="rect">
            <a:avLst/>
          </a:prstGeom>
          <a:noFill/>
        </p:spPr>
        <p:txBody>
          <a:bodyPr wrap="square" rtlCol="0">
            <a:spAutoFit/>
          </a:bodyPr>
          <a:lstStyle/>
          <a:p>
            <a:r>
              <a:rPr lang="en-US" dirty="0">
                <a:latin typeface="Aptos" panose="020B0004020202020204" pitchFamily="34" charset="0"/>
              </a:rPr>
              <a:t>@julianquandt.com</a:t>
            </a:r>
            <a:endParaRPr lang="en-DE" dirty="0">
              <a:latin typeface="Aptos" panose="020B0004020202020204" pitchFamily="34" charset="0"/>
            </a:endParaRPr>
          </a:p>
        </p:txBody>
      </p:sp>
    </p:spTree>
    <p:extLst>
      <p:ext uri="{BB962C8B-B14F-4D97-AF65-F5344CB8AC3E}">
        <p14:creationId xmlns:p14="http://schemas.microsoft.com/office/powerpoint/2010/main" val="2745300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D7EB0-2B00-5B1D-8ADF-AC1BCE4DE389}"/>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2431AA7-17BD-D242-25D5-26D3A3440B83}"/>
              </a:ext>
            </a:extLst>
          </p:cNvPr>
          <p:cNvSpPr>
            <a:spLocks noGrp="1"/>
          </p:cNvSpPr>
          <p:nvPr>
            <p:ph idx="1"/>
          </p:nvPr>
        </p:nvSpPr>
        <p:spPr>
          <a:xfrm>
            <a:off x="462019" y="1344613"/>
            <a:ext cx="6949046" cy="3853905"/>
          </a:xfrm>
        </p:spPr>
        <p:txBody>
          <a:bodyPr>
            <a:normAutofit/>
          </a:bodyPr>
          <a:lstStyle/>
          <a:p>
            <a:pPr marL="0" indent="0" algn="ctr">
              <a:buNone/>
            </a:pPr>
            <a:endParaRPr lang="en-US" i="1" dirty="0">
              <a:latin typeface="Aptos" panose="020B0004020202020204" pitchFamily="34" charset="0"/>
            </a:endParaRPr>
          </a:p>
          <a:p>
            <a:pPr marL="0" indent="0" algn="ctr">
              <a:buNone/>
            </a:pPr>
            <a:endParaRPr lang="en-US" i="1" dirty="0">
              <a:latin typeface="Aptos" panose="020B0004020202020204" pitchFamily="34" charset="0"/>
            </a:endParaRPr>
          </a:p>
          <a:p>
            <a:pPr marL="0" indent="0" algn="ctr">
              <a:buNone/>
            </a:pPr>
            <a:r>
              <a:rPr lang="en-US" i="1" dirty="0">
                <a:latin typeface="Aptos" panose="020B0004020202020204" pitchFamily="34" charset="0"/>
              </a:rPr>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indent="0">
              <a:buNone/>
            </a:pPr>
            <a:r>
              <a:rPr lang="en-US" i="1" dirty="0">
                <a:latin typeface="Aptos" panose="020B0004020202020204" pitchFamily="34" charset="0"/>
              </a:rPr>
              <a:t>    - </a:t>
            </a:r>
            <a:r>
              <a:rPr lang="en-US" b="1" dirty="0">
                <a:latin typeface="Aptos" panose="020B0004020202020204" pitchFamily="34" charset="0"/>
              </a:rPr>
              <a:t>Popper (1959)</a:t>
            </a:r>
          </a:p>
          <a:p>
            <a:pPr marL="0" indent="0">
              <a:buNone/>
            </a:pPr>
            <a:endParaRPr lang="en-US" b="1" i="1" dirty="0">
              <a:latin typeface="Aptos" panose="020B0004020202020204" pitchFamily="34" charset="0"/>
            </a:endParaRPr>
          </a:p>
          <a:p>
            <a:pPr>
              <a:buFont typeface="Wingdings" panose="05000000000000000000" pitchFamily="2" charset="2"/>
              <a:buChar char="à"/>
            </a:pPr>
            <a:r>
              <a:rPr lang="en-US" b="1" dirty="0">
                <a:latin typeface="Aptos" panose="020B0004020202020204" pitchFamily="34" charset="0"/>
                <a:sym typeface="Wingdings" panose="05000000000000000000" pitchFamily="2" charset="2"/>
              </a:rPr>
              <a:t>We should not belief scientific findings before they have been replicated</a:t>
            </a:r>
          </a:p>
          <a:p>
            <a:pPr lvl="1">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D50D19FC-641E-92FB-63E2-45819216886F}"/>
              </a:ext>
            </a:extLst>
          </p:cNvPr>
          <p:cNvSpPr>
            <a:spLocks noGrp="1"/>
          </p:cNvSpPr>
          <p:nvPr>
            <p:ph type="title"/>
          </p:nvPr>
        </p:nvSpPr>
        <p:spPr/>
        <p:txBody>
          <a:bodyPr/>
          <a:lstStyle/>
          <a:p>
            <a:r>
              <a:rPr lang="en-US" dirty="0"/>
              <a:t>Research should at least be replicable</a:t>
            </a:r>
            <a:endParaRPr lang="en-DE" dirty="0"/>
          </a:p>
        </p:txBody>
      </p:sp>
      <p:pic>
        <p:nvPicPr>
          <p:cNvPr id="3" name="Picture 2" descr="A close-up of an old person&#10;&#10;Description automatically generated">
            <a:extLst>
              <a:ext uri="{FF2B5EF4-FFF2-40B4-BE49-F238E27FC236}">
                <a16:creationId xmlns:a16="http://schemas.microsoft.com/office/drawing/2014/main" id="{7297ED73-6FC5-6683-C13E-08BA876511DB}"/>
              </a:ext>
            </a:extLst>
          </p:cNvPr>
          <p:cNvPicPr>
            <a:picLocks noChangeAspect="1"/>
          </p:cNvPicPr>
          <p:nvPr/>
        </p:nvPicPr>
        <p:blipFill rotWithShape="1">
          <a:blip r:embed="rId3">
            <a:extLst>
              <a:ext uri="{28A0092B-C50C-407E-A947-70E740481C1C}">
                <a14:useLocalDpi xmlns:a14="http://schemas.microsoft.com/office/drawing/2010/main" val="0"/>
              </a:ext>
            </a:extLst>
          </a:blip>
          <a:srcRect l="27896" r="27895"/>
          <a:stretch/>
        </p:blipFill>
        <p:spPr>
          <a:xfrm>
            <a:off x="7602794" y="2033204"/>
            <a:ext cx="1297858" cy="1648592"/>
          </a:xfrm>
          <a:prstGeom prst="rect">
            <a:avLst/>
          </a:prstGeom>
        </p:spPr>
      </p:pic>
    </p:spTree>
    <p:extLst>
      <p:ext uri="{BB962C8B-B14F-4D97-AF65-F5344CB8AC3E}">
        <p14:creationId xmlns:p14="http://schemas.microsoft.com/office/powerpoint/2010/main" val="220958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lstStyle/>
          <a:p>
            <a:r>
              <a:rPr lang="en-US" dirty="0">
                <a:latin typeface="Aptos" panose="020B0004020202020204" pitchFamily="34" charset="0"/>
              </a:rPr>
              <a:t>Problems with replicability are not limited to Social Sciences (Baker, 2016) </a:t>
            </a:r>
          </a:p>
          <a:p>
            <a:r>
              <a:rPr lang="en-US" dirty="0">
                <a:latin typeface="Aptos" panose="020B0004020202020204" pitchFamily="34" charset="0"/>
              </a:rPr>
              <a:t>Survey among 1,576 researchers:</a:t>
            </a:r>
          </a:p>
          <a:p>
            <a:pPr lvl="1"/>
            <a:endParaRPr lang="en-DE"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pic>
        <p:nvPicPr>
          <p:cNvPr id="2" name="Picture 1">
            <a:extLst>
              <a:ext uri="{FF2B5EF4-FFF2-40B4-BE49-F238E27FC236}">
                <a16:creationId xmlns:a16="http://schemas.microsoft.com/office/drawing/2014/main" id="{61966ECC-9C09-0F6D-9A1D-588C996B1112}"/>
              </a:ext>
            </a:extLst>
          </p:cNvPr>
          <p:cNvPicPr>
            <a:picLocks noChangeAspect="1"/>
          </p:cNvPicPr>
          <p:nvPr/>
        </p:nvPicPr>
        <p:blipFill rotWithShape="1">
          <a:blip r:embed="rId3">
            <a:extLst>
              <a:ext uri="{28A0092B-C50C-407E-A947-70E740481C1C}">
                <a14:useLocalDpi xmlns:a14="http://schemas.microsoft.com/office/drawing/2010/main" val="0"/>
              </a:ext>
            </a:extLst>
          </a:blip>
          <a:srcRect l="168" r="168"/>
          <a:stretch/>
        </p:blipFill>
        <p:spPr>
          <a:xfrm>
            <a:off x="781447" y="2019248"/>
            <a:ext cx="3284853" cy="3351633"/>
          </a:xfrm>
          <a:prstGeom prst="rect">
            <a:avLst/>
          </a:prstGeom>
        </p:spPr>
      </p:pic>
      <p:pic>
        <p:nvPicPr>
          <p:cNvPr id="5" name="Picture 4">
            <a:extLst>
              <a:ext uri="{FF2B5EF4-FFF2-40B4-BE49-F238E27FC236}">
                <a16:creationId xmlns:a16="http://schemas.microsoft.com/office/drawing/2014/main" id="{DF5E7783-6249-D6F3-0D85-06CB658172EE}"/>
              </a:ext>
            </a:extLst>
          </p:cNvPr>
          <p:cNvPicPr>
            <a:picLocks noChangeAspect="1"/>
          </p:cNvPicPr>
          <p:nvPr/>
        </p:nvPicPr>
        <p:blipFill>
          <a:blip r:embed="rId4"/>
          <a:stretch>
            <a:fillRect/>
          </a:stretch>
        </p:blipFill>
        <p:spPr>
          <a:xfrm>
            <a:off x="4572000" y="2491197"/>
            <a:ext cx="3501960" cy="2244630"/>
          </a:xfrm>
          <a:prstGeom prst="rect">
            <a:avLst/>
          </a:prstGeom>
        </p:spPr>
      </p:pic>
    </p:spTree>
    <p:extLst>
      <p:ext uri="{BB962C8B-B14F-4D97-AF65-F5344CB8AC3E}">
        <p14:creationId xmlns:p14="http://schemas.microsoft.com/office/powerpoint/2010/main" val="1401419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How do we get a general sense of how replicable research in a field is?</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across Disciplines</a:t>
            </a:r>
            <a:endParaRPr lang="en-DE" dirty="0"/>
          </a:p>
        </p:txBody>
      </p:sp>
    </p:spTree>
    <p:extLst>
      <p:ext uri="{BB962C8B-B14F-4D97-AF65-F5344CB8AC3E}">
        <p14:creationId xmlns:p14="http://schemas.microsoft.com/office/powerpoint/2010/main" val="26935499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B572A-3880-0B7B-C216-A4B697F53BC7}"/>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434645-0173-9DE4-857B-366CC5CC361B}"/>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marL="266700" lvl="1" indent="0">
              <a:buClr>
                <a:srgbClr val="C00000"/>
              </a:buClr>
              <a:buNone/>
            </a:pPr>
            <a:endParaRPr lang="en-US" dirty="0">
              <a:latin typeface="Aptos" panose="020B0004020202020204" pitchFamily="34" charset="0"/>
            </a:endParaRPr>
          </a:p>
          <a:p>
            <a:r>
              <a:rPr lang="en-US" b="1" dirty="0">
                <a:latin typeface="Aptos" panose="020B0004020202020204" pitchFamily="34" charset="0"/>
              </a:rPr>
              <a:t>Statistical Estimation of Replicability using 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r>
              <a:rPr lang="en-US" sz="1400" dirty="0">
                <a:latin typeface="Aptos" panose="020B0004020202020204" pitchFamily="34" charset="0"/>
                <a:sym typeface="Wingdings" panose="05000000000000000000" pitchFamily="2" charset="2"/>
              </a:rPr>
              <a:t>Takes a list of p-values (e.g., p-values of all hypotheses tested in management science) and outputs an estimate of the percentage of findings that can be expected to replicate</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rPr>
              <a:t>Bartoš</a:t>
            </a:r>
            <a:r>
              <a:rPr lang="en-US" sz="1400" dirty="0">
                <a:latin typeface="Aptos" panose="020B0004020202020204" pitchFamily="34" charset="0"/>
              </a:rPr>
              <a:t> &amp; </a:t>
            </a:r>
            <a:r>
              <a:rPr lang="en-US" sz="1400" dirty="0" err="1">
                <a:latin typeface="Aptos" panose="020B0004020202020204" pitchFamily="34" charset="0"/>
              </a:rPr>
              <a:t>Schimmack</a:t>
            </a:r>
            <a:r>
              <a:rPr lang="en-US" sz="1400" dirty="0">
                <a:latin typeface="Aptos" panose="020B0004020202020204" pitchFamily="34" charset="0"/>
              </a:rPr>
              <a:t>, 2021;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No additional data collection, so relatively cheap and easy to do.</a:t>
            </a:r>
          </a:p>
          <a:p>
            <a:pPr lvl="1">
              <a:buClr>
                <a:srgbClr val="C0000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Z-curve works best for large sets of p-values and for homogenous effects. For heterogeneous effects, estimates are less accurate.</a:t>
            </a:r>
          </a:p>
        </p:txBody>
      </p:sp>
      <p:sp>
        <p:nvSpPr>
          <p:cNvPr id="8" name="Title 7">
            <a:extLst>
              <a:ext uri="{FF2B5EF4-FFF2-40B4-BE49-F238E27FC236}">
                <a16:creationId xmlns:a16="http://schemas.microsoft.com/office/drawing/2014/main" id="{19396EA0-890B-E920-F6C9-AB2A1FB1748A}"/>
              </a:ext>
            </a:extLst>
          </p:cNvPr>
          <p:cNvSpPr>
            <a:spLocks noGrp="1"/>
          </p:cNvSpPr>
          <p:nvPr>
            <p:ph type="title"/>
          </p:nvPr>
        </p:nvSpPr>
        <p:spPr/>
        <p:txBody>
          <a:bodyPr/>
          <a:lstStyle/>
          <a:p>
            <a:r>
              <a:rPr lang="en-US" dirty="0"/>
              <a:t>How to Assess Replicability</a:t>
            </a:r>
            <a:endParaRPr lang="en-DE" dirty="0"/>
          </a:p>
        </p:txBody>
      </p:sp>
    </p:spTree>
    <p:extLst>
      <p:ext uri="{BB962C8B-B14F-4D97-AF65-F5344CB8AC3E}">
        <p14:creationId xmlns:p14="http://schemas.microsoft.com/office/powerpoint/2010/main" val="2298094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7909-5244-63B5-64CD-BBDE6CBA53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B0190FE-3A96-A989-C41F-508B4E4B9ECA}"/>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2C7CE1D4-215D-FBFE-B8D8-88E788706BF0}"/>
              </a:ext>
            </a:extLst>
          </p:cNvPr>
          <p:cNvSpPr>
            <a:spLocks noGrp="1"/>
          </p:cNvSpPr>
          <p:nvPr>
            <p:ph type="ctrTitle"/>
          </p:nvPr>
        </p:nvSpPr>
        <p:spPr/>
        <p:txBody>
          <a:bodyPr/>
          <a:lstStyle/>
          <a:p>
            <a:r>
              <a:rPr lang="en-US" dirty="0"/>
              <a:t>Part II – Conceptual Intro to Z-Curve</a:t>
            </a:r>
            <a:endParaRPr lang="en-DE" dirty="0"/>
          </a:p>
        </p:txBody>
      </p:sp>
      <p:sp>
        <p:nvSpPr>
          <p:cNvPr id="5" name="Subtitle 4">
            <a:extLst>
              <a:ext uri="{FF2B5EF4-FFF2-40B4-BE49-F238E27FC236}">
                <a16:creationId xmlns:a16="http://schemas.microsoft.com/office/drawing/2014/main" id="{B922F0A9-132D-DEB0-94D9-2027E0E7459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307395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D89AF-E2C4-E872-5210-5AC8EDDF1037}"/>
              </a:ext>
            </a:extLst>
          </p:cNvPr>
          <p:cNvSpPr>
            <a:spLocks noGrp="1"/>
          </p:cNvSpPr>
          <p:nvPr>
            <p:ph type="ftr" sz="quarter" idx="11"/>
          </p:nvPr>
        </p:nvSpPr>
        <p:spPr/>
        <p:txBody>
          <a:bodyPr/>
          <a:lstStyle/>
          <a:p>
            <a:r>
              <a:rPr lang="en-GB"/>
              <a:t>Sample Footer</a:t>
            </a:r>
            <a:endParaRPr lang="en-GB" dirty="0"/>
          </a:p>
        </p:txBody>
      </p:sp>
      <p:sp>
        <p:nvSpPr>
          <p:cNvPr id="4" name="Slide Number Placeholder 3">
            <a:extLst>
              <a:ext uri="{FF2B5EF4-FFF2-40B4-BE49-F238E27FC236}">
                <a16:creationId xmlns:a16="http://schemas.microsoft.com/office/drawing/2014/main" id="{C38424D4-7450-9CBA-A3E1-76882421E8FE}"/>
              </a:ext>
            </a:extLst>
          </p:cNvPr>
          <p:cNvSpPr>
            <a:spLocks noGrp="1"/>
          </p:cNvSpPr>
          <p:nvPr>
            <p:ph type="sldNum" sz="quarter" idx="12"/>
          </p:nvPr>
        </p:nvSpPr>
        <p:spPr/>
        <p:txBody>
          <a:bodyPr/>
          <a:lstStyle/>
          <a:p>
            <a:r>
              <a:rPr lang="en-GB"/>
              <a:t>Page </a:t>
            </a:r>
            <a:fld id="{BE3DC40E-DBBE-4E2D-9EEC-FBF0DA0E9179}" type="slidenum">
              <a:rPr lang="en-GB" smtClean="0"/>
              <a:t>9</a:t>
            </a:fld>
            <a:endParaRPr lang="en-GB" dirty="0"/>
          </a:p>
        </p:txBody>
      </p:sp>
      <p:sp>
        <p:nvSpPr>
          <p:cNvPr id="5" name="Title 4">
            <a:extLst>
              <a:ext uri="{FF2B5EF4-FFF2-40B4-BE49-F238E27FC236}">
                <a16:creationId xmlns:a16="http://schemas.microsoft.com/office/drawing/2014/main" id="{C0C67A4D-B52D-CA12-2250-A3F4F3363F85}"/>
              </a:ext>
            </a:extLst>
          </p:cNvPr>
          <p:cNvSpPr>
            <a:spLocks noGrp="1"/>
          </p:cNvSpPr>
          <p:nvPr>
            <p:ph type="title"/>
          </p:nvPr>
        </p:nvSpPr>
        <p:spPr/>
        <p:txBody>
          <a:bodyPr/>
          <a:lstStyle/>
          <a:p>
            <a:r>
              <a:rPr lang="en-US" dirty="0"/>
              <a:t>Conceptual Introduction to Z-Curve</a:t>
            </a:r>
            <a:endParaRPr lang="en-DE" dirty="0"/>
          </a:p>
        </p:txBody>
      </p:sp>
      <p:grpSp>
        <p:nvGrpSpPr>
          <p:cNvPr id="54" name="Group 53">
            <a:extLst>
              <a:ext uri="{FF2B5EF4-FFF2-40B4-BE49-F238E27FC236}">
                <a16:creationId xmlns:a16="http://schemas.microsoft.com/office/drawing/2014/main" id="{95B60540-2466-B22D-F745-8C399CC5E611}"/>
              </a:ext>
            </a:extLst>
          </p:cNvPr>
          <p:cNvGrpSpPr/>
          <p:nvPr/>
        </p:nvGrpSpPr>
        <p:grpSpPr>
          <a:xfrm>
            <a:off x="186435" y="1108074"/>
            <a:ext cx="4321270" cy="4303985"/>
            <a:chOff x="506475" y="1112280"/>
            <a:chExt cx="4321270" cy="4303985"/>
          </a:xfrm>
        </p:grpSpPr>
        <p:pic>
          <p:nvPicPr>
            <p:cNvPr id="52" name="Picture 51" descr="A blue and green circle with black background&#10;&#10;Description automatically generated">
              <a:extLst>
                <a:ext uri="{FF2B5EF4-FFF2-40B4-BE49-F238E27FC236}">
                  <a16:creationId xmlns:a16="http://schemas.microsoft.com/office/drawing/2014/main" id="{07257C95-5AE0-0FC8-E3D0-C5E4977F3BD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6475" y="1112280"/>
              <a:ext cx="4321270" cy="4303985"/>
            </a:xfrm>
            <a:prstGeom prst="ellipse">
              <a:avLst/>
            </a:prstGeom>
          </p:spPr>
        </p:pic>
        <p:sp>
          <p:nvSpPr>
            <p:cNvPr id="8" name="TextBox 7">
              <a:extLst>
                <a:ext uri="{FF2B5EF4-FFF2-40B4-BE49-F238E27FC236}">
                  <a16:creationId xmlns:a16="http://schemas.microsoft.com/office/drawing/2014/main" id="{400B5332-2682-44A1-94FF-97CBAE181B25}"/>
                </a:ext>
              </a:extLst>
            </p:cNvPr>
            <p:cNvSpPr txBox="1"/>
            <p:nvPr/>
          </p:nvSpPr>
          <p:spPr>
            <a:xfrm>
              <a:off x="1882341" y="1677273"/>
              <a:ext cx="662652" cy="369332"/>
            </a:xfrm>
            <a:prstGeom prst="rect">
              <a:avLst/>
            </a:prstGeom>
            <a:noFill/>
          </p:spPr>
          <p:txBody>
            <a:bodyPr wrap="square" rtlCol="0">
              <a:spAutoFit/>
            </a:bodyPr>
            <a:lstStyle/>
            <a:p>
              <a:r>
                <a:rPr lang="en-US" dirty="0"/>
                <a:t>.05</a:t>
              </a:r>
              <a:endParaRPr lang="en-DE" dirty="0"/>
            </a:p>
          </p:txBody>
        </p:sp>
        <p:sp>
          <p:nvSpPr>
            <p:cNvPr id="9" name="TextBox 8">
              <a:extLst>
                <a:ext uri="{FF2B5EF4-FFF2-40B4-BE49-F238E27FC236}">
                  <a16:creationId xmlns:a16="http://schemas.microsoft.com/office/drawing/2014/main" id="{781DF8FB-F8CD-A932-EFD9-1515B2ED1102}"/>
                </a:ext>
              </a:extLst>
            </p:cNvPr>
            <p:cNvSpPr txBox="1"/>
            <p:nvPr/>
          </p:nvSpPr>
          <p:spPr>
            <a:xfrm>
              <a:off x="2460993" y="1478027"/>
              <a:ext cx="662652" cy="369332"/>
            </a:xfrm>
            <a:prstGeom prst="rect">
              <a:avLst/>
            </a:prstGeom>
            <a:noFill/>
          </p:spPr>
          <p:txBody>
            <a:bodyPr wrap="square" rtlCol="0">
              <a:spAutoFit/>
            </a:bodyPr>
            <a:lstStyle/>
            <a:p>
              <a:r>
                <a:rPr lang="en-US" dirty="0"/>
                <a:t>.03</a:t>
              </a:r>
              <a:endParaRPr lang="en-DE" dirty="0"/>
            </a:p>
          </p:txBody>
        </p:sp>
        <p:sp>
          <p:nvSpPr>
            <p:cNvPr id="10" name="TextBox 9">
              <a:extLst>
                <a:ext uri="{FF2B5EF4-FFF2-40B4-BE49-F238E27FC236}">
                  <a16:creationId xmlns:a16="http://schemas.microsoft.com/office/drawing/2014/main" id="{A32CE873-FF52-DA0C-7C42-4ED4E5238A7A}"/>
                </a:ext>
              </a:extLst>
            </p:cNvPr>
            <p:cNvSpPr txBox="1"/>
            <p:nvPr/>
          </p:nvSpPr>
          <p:spPr>
            <a:xfrm>
              <a:off x="1126206" y="1717170"/>
              <a:ext cx="824634" cy="369332"/>
            </a:xfrm>
            <a:prstGeom prst="rect">
              <a:avLst/>
            </a:prstGeom>
            <a:noFill/>
          </p:spPr>
          <p:txBody>
            <a:bodyPr wrap="square" rtlCol="0">
              <a:spAutoFit/>
            </a:bodyPr>
            <a:lstStyle/>
            <a:p>
              <a:r>
                <a:rPr lang="en-US" dirty="0"/>
                <a:t>.003</a:t>
              </a:r>
              <a:endParaRPr lang="en-DE" dirty="0"/>
            </a:p>
          </p:txBody>
        </p:sp>
        <p:sp>
          <p:nvSpPr>
            <p:cNvPr id="11" name="TextBox 10">
              <a:extLst>
                <a:ext uri="{FF2B5EF4-FFF2-40B4-BE49-F238E27FC236}">
                  <a16:creationId xmlns:a16="http://schemas.microsoft.com/office/drawing/2014/main" id="{E60D1507-06B3-D660-24EE-A92C850AA5EE}"/>
                </a:ext>
              </a:extLst>
            </p:cNvPr>
            <p:cNvSpPr txBox="1"/>
            <p:nvPr/>
          </p:nvSpPr>
          <p:spPr>
            <a:xfrm>
              <a:off x="818559" y="2124238"/>
              <a:ext cx="824634" cy="369332"/>
            </a:xfrm>
            <a:prstGeom prst="rect">
              <a:avLst/>
            </a:prstGeom>
            <a:noFill/>
          </p:spPr>
          <p:txBody>
            <a:bodyPr wrap="square" rtlCol="0">
              <a:spAutoFit/>
            </a:bodyPr>
            <a:lstStyle/>
            <a:p>
              <a:r>
                <a:rPr lang="en-US" dirty="0"/>
                <a:t>.141</a:t>
              </a:r>
              <a:endParaRPr lang="en-DE" dirty="0"/>
            </a:p>
          </p:txBody>
        </p:sp>
        <p:sp>
          <p:nvSpPr>
            <p:cNvPr id="12" name="TextBox 11">
              <a:extLst>
                <a:ext uri="{FF2B5EF4-FFF2-40B4-BE49-F238E27FC236}">
                  <a16:creationId xmlns:a16="http://schemas.microsoft.com/office/drawing/2014/main" id="{ABA7DB47-C94F-8476-A680-FB0568D73070}"/>
                </a:ext>
              </a:extLst>
            </p:cNvPr>
            <p:cNvSpPr txBox="1"/>
            <p:nvPr/>
          </p:nvSpPr>
          <p:spPr>
            <a:xfrm>
              <a:off x="3805973" y="2786155"/>
              <a:ext cx="824634" cy="369332"/>
            </a:xfrm>
            <a:prstGeom prst="rect">
              <a:avLst/>
            </a:prstGeom>
            <a:noFill/>
          </p:spPr>
          <p:txBody>
            <a:bodyPr wrap="square" rtlCol="0">
              <a:spAutoFit/>
            </a:bodyPr>
            <a:lstStyle/>
            <a:p>
              <a:r>
                <a:rPr lang="en-US" dirty="0"/>
                <a:t>.003</a:t>
              </a:r>
            </a:p>
          </p:txBody>
        </p:sp>
        <p:sp>
          <p:nvSpPr>
            <p:cNvPr id="13" name="TextBox 12">
              <a:extLst>
                <a:ext uri="{FF2B5EF4-FFF2-40B4-BE49-F238E27FC236}">
                  <a16:creationId xmlns:a16="http://schemas.microsoft.com/office/drawing/2014/main" id="{8E460D59-943A-2D0C-B6E9-FA4526E34EAA}"/>
                </a:ext>
              </a:extLst>
            </p:cNvPr>
            <p:cNvSpPr txBox="1"/>
            <p:nvPr/>
          </p:nvSpPr>
          <p:spPr>
            <a:xfrm>
              <a:off x="1423271" y="2550934"/>
              <a:ext cx="824634" cy="369332"/>
            </a:xfrm>
            <a:prstGeom prst="rect">
              <a:avLst/>
            </a:prstGeom>
            <a:noFill/>
          </p:spPr>
          <p:txBody>
            <a:bodyPr wrap="square" rtlCol="0">
              <a:spAutoFit/>
            </a:bodyPr>
            <a:lstStyle/>
            <a:p>
              <a:r>
                <a:rPr lang="en-US" dirty="0"/>
                <a:t>.060</a:t>
              </a:r>
              <a:endParaRPr lang="en-DE" dirty="0"/>
            </a:p>
          </p:txBody>
        </p:sp>
        <p:sp>
          <p:nvSpPr>
            <p:cNvPr id="14" name="TextBox 13">
              <a:extLst>
                <a:ext uri="{FF2B5EF4-FFF2-40B4-BE49-F238E27FC236}">
                  <a16:creationId xmlns:a16="http://schemas.microsoft.com/office/drawing/2014/main" id="{38EC6E08-B2C2-2373-2B94-B470DBA927DA}"/>
                </a:ext>
              </a:extLst>
            </p:cNvPr>
            <p:cNvSpPr txBox="1"/>
            <p:nvPr/>
          </p:nvSpPr>
          <p:spPr>
            <a:xfrm>
              <a:off x="3148630" y="2056799"/>
              <a:ext cx="824634" cy="369332"/>
            </a:xfrm>
            <a:prstGeom prst="rect">
              <a:avLst/>
            </a:prstGeom>
            <a:noFill/>
          </p:spPr>
          <p:txBody>
            <a:bodyPr wrap="square" rtlCol="0">
              <a:spAutoFit/>
            </a:bodyPr>
            <a:lstStyle/>
            <a:p>
              <a:r>
                <a:rPr lang="en-US" dirty="0"/>
                <a:t>.011</a:t>
              </a:r>
            </a:p>
          </p:txBody>
        </p:sp>
        <p:sp>
          <p:nvSpPr>
            <p:cNvPr id="15" name="TextBox 14">
              <a:extLst>
                <a:ext uri="{FF2B5EF4-FFF2-40B4-BE49-F238E27FC236}">
                  <a16:creationId xmlns:a16="http://schemas.microsoft.com/office/drawing/2014/main" id="{27DE7331-1044-CD50-FA09-FEFCA2460FD9}"/>
                </a:ext>
              </a:extLst>
            </p:cNvPr>
            <p:cNvSpPr txBox="1"/>
            <p:nvPr/>
          </p:nvSpPr>
          <p:spPr>
            <a:xfrm>
              <a:off x="1313865" y="4499241"/>
              <a:ext cx="824634" cy="369332"/>
            </a:xfrm>
            <a:prstGeom prst="rect">
              <a:avLst/>
            </a:prstGeom>
            <a:noFill/>
          </p:spPr>
          <p:txBody>
            <a:bodyPr wrap="square" rtlCol="0">
              <a:spAutoFit/>
            </a:bodyPr>
            <a:lstStyle/>
            <a:p>
              <a:r>
                <a:rPr lang="en-US" dirty="0"/>
                <a:t>.010</a:t>
              </a:r>
            </a:p>
          </p:txBody>
        </p:sp>
        <p:sp>
          <p:nvSpPr>
            <p:cNvPr id="16" name="TextBox 15">
              <a:extLst>
                <a:ext uri="{FF2B5EF4-FFF2-40B4-BE49-F238E27FC236}">
                  <a16:creationId xmlns:a16="http://schemas.microsoft.com/office/drawing/2014/main" id="{ACA86C4F-8565-D284-71F1-41ABDF4046DD}"/>
                </a:ext>
              </a:extLst>
            </p:cNvPr>
            <p:cNvSpPr txBox="1"/>
            <p:nvPr/>
          </p:nvSpPr>
          <p:spPr>
            <a:xfrm>
              <a:off x="3802145" y="2181030"/>
              <a:ext cx="824634" cy="369332"/>
            </a:xfrm>
            <a:prstGeom prst="rect">
              <a:avLst/>
            </a:prstGeom>
            <a:noFill/>
          </p:spPr>
          <p:txBody>
            <a:bodyPr wrap="square" rtlCol="0">
              <a:spAutoFit/>
            </a:bodyPr>
            <a:lstStyle/>
            <a:p>
              <a:r>
                <a:rPr lang="en-US" dirty="0"/>
                <a:t>.023</a:t>
              </a:r>
            </a:p>
          </p:txBody>
        </p:sp>
        <p:sp>
          <p:nvSpPr>
            <p:cNvPr id="17" name="TextBox 16">
              <a:extLst>
                <a:ext uri="{FF2B5EF4-FFF2-40B4-BE49-F238E27FC236}">
                  <a16:creationId xmlns:a16="http://schemas.microsoft.com/office/drawing/2014/main" id="{79D0B820-6DCD-4A7D-5E50-D6BD269AFC5D}"/>
                </a:ext>
              </a:extLst>
            </p:cNvPr>
            <p:cNvSpPr txBox="1"/>
            <p:nvPr/>
          </p:nvSpPr>
          <p:spPr>
            <a:xfrm>
              <a:off x="2182906" y="1159502"/>
              <a:ext cx="824634" cy="369332"/>
            </a:xfrm>
            <a:prstGeom prst="rect">
              <a:avLst/>
            </a:prstGeom>
            <a:noFill/>
          </p:spPr>
          <p:txBody>
            <a:bodyPr wrap="square" rtlCol="0">
              <a:spAutoFit/>
            </a:bodyPr>
            <a:lstStyle/>
            <a:p>
              <a:r>
                <a:rPr lang="en-US" dirty="0"/>
                <a:t>.002</a:t>
              </a:r>
              <a:endParaRPr lang="en-DE" dirty="0"/>
            </a:p>
          </p:txBody>
        </p:sp>
        <p:sp>
          <p:nvSpPr>
            <p:cNvPr id="18" name="TextBox 17">
              <a:extLst>
                <a:ext uri="{FF2B5EF4-FFF2-40B4-BE49-F238E27FC236}">
                  <a16:creationId xmlns:a16="http://schemas.microsoft.com/office/drawing/2014/main" id="{B27B1E3B-CB45-6299-5844-3722219774A0}"/>
                </a:ext>
              </a:extLst>
            </p:cNvPr>
            <p:cNvSpPr txBox="1"/>
            <p:nvPr/>
          </p:nvSpPr>
          <p:spPr>
            <a:xfrm>
              <a:off x="2352317" y="2362954"/>
              <a:ext cx="824634" cy="369332"/>
            </a:xfrm>
            <a:prstGeom prst="rect">
              <a:avLst/>
            </a:prstGeom>
            <a:noFill/>
          </p:spPr>
          <p:txBody>
            <a:bodyPr wrap="square" rtlCol="0">
              <a:spAutoFit/>
            </a:bodyPr>
            <a:lstStyle/>
            <a:p>
              <a:r>
                <a:rPr lang="en-US" dirty="0"/>
                <a:t>.072</a:t>
              </a:r>
            </a:p>
          </p:txBody>
        </p:sp>
        <p:sp>
          <p:nvSpPr>
            <p:cNvPr id="19" name="TextBox 18">
              <a:extLst>
                <a:ext uri="{FF2B5EF4-FFF2-40B4-BE49-F238E27FC236}">
                  <a16:creationId xmlns:a16="http://schemas.microsoft.com/office/drawing/2014/main" id="{F3E81B24-CA4A-A0C8-48A5-462D01960E8F}"/>
                </a:ext>
              </a:extLst>
            </p:cNvPr>
            <p:cNvSpPr txBox="1"/>
            <p:nvPr/>
          </p:nvSpPr>
          <p:spPr>
            <a:xfrm>
              <a:off x="1649239" y="2112055"/>
              <a:ext cx="824634" cy="369332"/>
            </a:xfrm>
            <a:prstGeom prst="rect">
              <a:avLst/>
            </a:prstGeom>
            <a:noFill/>
          </p:spPr>
          <p:txBody>
            <a:bodyPr wrap="square" rtlCol="0">
              <a:spAutoFit/>
            </a:bodyPr>
            <a:lstStyle/>
            <a:p>
              <a:r>
                <a:rPr lang="en-US" dirty="0"/>
                <a:t>.059</a:t>
              </a:r>
            </a:p>
          </p:txBody>
        </p:sp>
        <p:sp>
          <p:nvSpPr>
            <p:cNvPr id="20" name="TextBox 19">
              <a:extLst>
                <a:ext uri="{FF2B5EF4-FFF2-40B4-BE49-F238E27FC236}">
                  <a16:creationId xmlns:a16="http://schemas.microsoft.com/office/drawing/2014/main" id="{6DE2B4A9-81A3-BF67-8A30-271DCBE858B3}"/>
                </a:ext>
              </a:extLst>
            </p:cNvPr>
            <p:cNvSpPr txBox="1"/>
            <p:nvPr/>
          </p:nvSpPr>
          <p:spPr>
            <a:xfrm>
              <a:off x="601132" y="2493570"/>
              <a:ext cx="824634" cy="369332"/>
            </a:xfrm>
            <a:prstGeom prst="rect">
              <a:avLst/>
            </a:prstGeom>
            <a:noFill/>
          </p:spPr>
          <p:txBody>
            <a:bodyPr wrap="square" rtlCol="0">
              <a:spAutoFit/>
            </a:bodyPr>
            <a:lstStyle/>
            <a:p>
              <a:r>
                <a:rPr lang="en-US" dirty="0"/>
                <a:t>.013</a:t>
              </a:r>
              <a:endParaRPr lang="en-DE" dirty="0"/>
            </a:p>
          </p:txBody>
        </p:sp>
        <p:sp>
          <p:nvSpPr>
            <p:cNvPr id="21" name="TextBox 20">
              <a:extLst>
                <a:ext uri="{FF2B5EF4-FFF2-40B4-BE49-F238E27FC236}">
                  <a16:creationId xmlns:a16="http://schemas.microsoft.com/office/drawing/2014/main" id="{47BB7CC3-3E74-3C48-E673-8AEE5656DE30}"/>
                </a:ext>
              </a:extLst>
            </p:cNvPr>
            <p:cNvSpPr txBox="1"/>
            <p:nvPr/>
          </p:nvSpPr>
          <p:spPr>
            <a:xfrm>
              <a:off x="3292463" y="3779467"/>
              <a:ext cx="824634" cy="369332"/>
            </a:xfrm>
            <a:prstGeom prst="rect">
              <a:avLst/>
            </a:prstGeom>
            <a:noFill/>
          </p:spPr>
          <p:txBody>
            <a:bodyPr wrap="square" rtlCol="0">
              <a:spAutoFit/>
            </a:bodyPr>
            <a:lstStyle/>
            <a:p>
              <a:r>
                <a:rPr lang="en-US" dirty="0"/>
                <a:t>.081</a:t>
              </a:r>
              <a:endParaRPr lang="en-DE" dirty="0"/>
            </a:p>
          </p:txBody>
        </p:sp>
        <p:sp>
          <p:nvSpPr>
            <p:cNvPr id="22" name="TextBox 21">
              <a:extLst>
                <a:ext uri="{FF2B5EF4-FFF2-40B4-BE49-F238E27FC236}">
                  <a16:creationId xmlns:a16="http://schemas.microsoft.com/office/drawing/2014/main" id="{19452A91-3B29-72DA-2CFD-5595CC4978A1}"/>
                </a:ext>
              </a:extLst>
            </p:cNvPr>
            <p:cNvSpPr txBox="1"/>
            <p:nvPr/>
          </p:nvSpPr>
          <p:spPr>
            <a:xfrm>
              <a:off x="2000844" y="2811252"/>
              <a:ext cx="824634" cy="369332"/>
            </a:xfrm>
            <a:prstGeom prst="rect">
              <a:avLst/>
            </a:prstGeom>
            <a:noFill/>
          </p:spPr>
          <p:txBody>
            <a:bodyPr wrap="square" rtlCol="0">
              <a:spAutoFit/>
            </a:bodyPr>
            <a:lstStyle/>
            <a:p>
              <a:r>
                <a:rPr lang="en-US" dirty="0"/>
                <a:t>.091</a:t>
              </a:r>
            </a:p>
          </p:txBody>
        </p:sp>
        <p:sp>
          <p:nvSpPr>
            <p:cNvPr id="23" name="TextBox 22">
              <a:extLst>
                <a:ext uri="{FF2B5EF4-FFF2-40B4-BE49-F238E27FC236}">
                  <a16:creationId xmlns:a16="http://schemas.microsoft.com/office/drawing/2014/main" id="{1FF01A5D-B290-602C-B7A1-5E96E66635F1}"/>
                </a:ext>
              </a:extLst>
            </p:cNvPr>
            <p:cNvSpPr txBox="1"/>
            <p:nvPr/>
          </p:nvSpPr>
          <p:spPr>
            <a:xfrm>
              <a:off x="818559" y="4236973"/>
              <a:ext cx="824634" cy="369332"/>
            </a:xfrm>
            <a:prstGeom prst="rect">
              <a:avLst/>
            </a:prstGeom>
            <a:noFill/>
          </p:spPr>
          <p:txBody>
            <a:bodyPr wrap="square" rtlCol="0">
              <a:spAutoFit/>
            </a:bodyPr>
            <a:lstStyle/>
            <a:p>
              <a:r>
                <a:rPr lang="en-US" dirty="0"/>
                <a:t>.004</a:t>
              </a:r>
              <a:endParaRPr lang="en-DE" dirty="0"/>
            </a:p>
          </p:txBody>
        </p:sp>
        <p:sp>
          <p:nvSpPr>
            <p:cNvPr id="24" name="TextBox 23">
              <a:extLst>
                <a:ext uri="{FF2B5EF4-FFF2-40B4-BE49-F238E27FC236}">
                  <a16:creationId xmlns:a16="http://schemas.microsoft.com/office/drawing/2014/main" id="{945E2B1D-3F69-DCB0-496E-524FB163604E}"/>
                </a:ext>
              </a:extLst>
            </p:cNvPr>
            <p:cNvSpPr txBox="1"/>
            <p:nvPr/>
          </p:nvSpPr>
          <p:spPr>
            <a:xfrm>
              <a:off x="1989775" y="4626335"/>
              <a:ext cx="824634" cy="369332"/>
            </a:xfrm>
            <a:prstGeom prst="rect">
              <a:avLst/>
            </a:prstGeom>
            <a:noFill/>
          </p:spPr>
          <p:txBody>
            <a:bodyPr wrap="square" rtlCol="0">
              <a:spAutoFit/>
            </a:bodyPr>
            <a:lstStyle/>
            <a:p>
              <a:r>
                <a:rPr lang="en-US" dirty="0"/>
                <a:t>.006</a:t>
              </a:r>
              <a:endParaRPr lang="en-DE" dirty="0"/>
            </a:p>
          </p:txBody>
        </p:sp>
        <p:sp>
          <p:nvSpPr>
            <p:cNvPr id="25" name="TextBox 24">
              <a:extLst>
                <a:ext uri="{FF2B5EF4-FFF2-40B4-BE49-F238E27FC236}">
                  <a16:creationId xmlns:a16="http://schemas.microsoft.com/office/drawing/2014/main" id="{35E346B5-5B9D-A71B-6D0C-0FBA0F1AA864}"/>
                </a:ext>
              </a:extLst>
            </p:cNvPr>
            <p:cNvSpPr txBox="1"/>
            <p:nvPr/>
          </p:nvSpPr>
          <p:spPr>
            <a:xfrm>
              <a:off x="3976902" y="3214096"/>
              <a:ext cx="824634" cy="369332"/>
            </a:xfrm>
            <a:prstGeom prst="rect">
              <a:avLst/>
            </a:prstGeom>
            <a:noFill/>
          </p:spPr>
          <p:txBody>
            <a:bodyPr wrap="square" rtlCol="0">
              <a:spAutoFit/>
            </a:bodyPr>
            <a:lstStyle/>
            <a:p>
              <a:r>
                <a:rPr lang="en-US" dirty="0"/>
                <a:t>.057</a:t>
              </a:r>
              <a:endParaRPr lang="en-DE" dirty="0"/>
            </a:p>
          </p:txBody>
        </p:sp>
        <p:sp>
          <p:nvSpPr>
            <p:cNvPr id="26" name="TextBox 25">
              <a:extLst>
                <a:ext uri="{FF2B5EF4-FFF2-40B4-BE49-F238E27FC236}">
                  <a16:creationId xmlns:a16="http://schemas.microsoft.com/office/drawing/2014/main" id="{4AE51FE8-A274-ADC8-D94E-4FD474B3CD7D}"/>
                </a:ext>
              </a:extLst>
            </p:cNvPr>
            <p:cNvSpPr txBox="1"/>
            <p:nvPr/>
          </p:nvSpPr>
          <p:spPr>
            <a:xfrm>
              <a:off x="3104317" y="2593594"/>
              <a:ext cx="824634" cy="369332"/>
            </a:xfrm>
            <a:prstGeom prst="rect">
              <a:avLst/>
            </a:prstGeom>
            <a:noFill/>
          </p:spPr>
          <p:txBody>
            <a:bodyPr wrap="square" rtlCol="0">
              <a:spAutoFit/>
            </a:bodyPr>
            <a:lstStyle/>
            <a:p>
              <a:r>
                <a:rPr lang="en-US" dirty="0"/>
                <a:t>.006</a:t>
              </a:r>
              <a:endParaRPr lang="en-DE" dirty="0"/>
            </a:p>
          </p:txBody>
        </p:sp>
        <p:sp>
          <p:nvSpPr>
            <p:cNvPr id="27" name="TextBox 26">
              <a:extLst>
                <a:ext uri="{FF2B5EF4-FFF2-40B4-BE49-F238E27FC236}">
                  <a16:creationId xmlns:a16="http://schemas.microsoft.com/office/drawing/2014/main" id="{51AE775C-780C-980A-FB90-7BA37DAB6B31}"/>
                </a:ext>
              </a:extLst>
            </p:cNvPr>
            <p:cNvSpPr txBox="1"/>
            <p:nvPr/>
          </p:nvSpPr>
          <p:spPr>
            <a:xfrm>
              <a:off x="1604254" y="1293361"/>
              <a:ext cx="824634" cy="369332"/>
            </a:xfrm>
            <a:prstGeom prst="rect">
              <a:avLst/>
            </a:prstGeom>
            <a:noFill/>
          </p:spPr>
          <p:txBody>
            <a:bodyPr wrap="square" rtlCol="0">
              <a:spAutoFit/>
            </a:bodyPr>
            <a:lstStyle/>
            <a:p>
              <a:r>
                <a:rPr lang="en-US" dirty="0"/>
                <a:t>.007</a:t>
              </a:r>
              <a:endParaRPr lang="en-DE" dirty="0"/>
            </a:p>
          </p:txBody>
        </p:sp>
        <p:sp>
          <p:nvSpPr>
            <p:cNvPr id="28" name="TextBox 27">
              <a:extLst>
                <a:ext uri="{FF2B5EF4-FFF2-40B4-BE49-F238E27FC236}">
                  <a16:creationId xmlns:a16="http://schemas.microsoft.com/office/drawing/2014/main" id="{4FA75606-56E6-07CD-7D36-272226E0F410}"/>
                </a:ext>
              </a:extLst>
            </p:cNvPr>
            <p:cNvSpPr txBox="1"/>
            <p:nvPr/>
          </p:nvSpPr>
          <p:spPr>
            <a:xfrm>
              <a:off x="3230895" y="3240568"/>
              <a:ext cx="824634" cy="369332"/>
            </a:xfrm>
            <a:prstGeom prst="rect">
              <a:avLst/>
            </a:prstGeom>
            <a:noFill/>
          </p:spPr>
          <p:txBody>
            <a:bodyPr wrap="square" rtlCol="0">
              <a:spAutoFit/>
            </a:bodyPr>
            <a:lstStyle/>
            <a:p>
              <a:r>
                <a:rPr lang="en-US" dirty="0"/>
                <a:t>.044</a:t>
              </a:r>
              <a:endParaRPr lang="en-DE" dirty="0"/>
            </a:p>
          </p:txBody>
        </p:sp>
        <p:sp>
          <p:nvSpPr>
            <p:cNvPr id="29" name="TextBox 28">
              <a:extLst>
                <a:ext uri="{FF2B5EF4-FFF2-40B4-BE49-F238E27FC236}">
                  <a16:creationId xmlns:a16="http://schemas.microsoft.com/office/drawing/2014/main" id="{A20F9179-DDD7-3D75-3487-43F2D08DA6A3}"/>
                </a:ext>
              </a:extLst>
            </p:cNvPr>
            <p:cNvSpPr txBox="1"/>
            <p:nvPr/>
          </p:nvSpPr>
          <p:spPr>
            <a:xfrm>
              <a:off x="3903820" y="3700470"/>
              <a:ext cx="824634" cy="369332"/>
            </a:xfrm>
            <a:prstGeom prst="rect">
              <a:avLst/>
            </a:prstGeom>
            <a:noFill/>
          </p:spPr>
          <p:txBody>
            <a:bodyPr wrap="square" rtlCol="0">
              <a:spAutoFit/>
            </a:bodyPr>
            <a:lstStyle/>
            <a:p>
              <a:r>
                <a:rPr lang="en-US" dirty="0"/>
                <a:t>.019</a:t>
              </a:r>
              <a:endParaRPr lang="en-DE" dirty="0"/>
            </a:p>
          </p:txBody>
        </p:sp>
        <p:sp>
          <p:nvSpPr>
            <p:cNvPr id="30" name="TextBox 29">
              <a:extLst>
                <a:ext uri="{FF2B5EF4-FFF2-40B4-BE49-F238E27FC236}">
                  <a16:creationId xmlns:a16="http://schemas.microsoft.com/office/drawing/2014/main" id="{5617010B-6DFD-94C5-9D1A-CD7AA7601D6B}"/>
                </a:ext>
              </a:extLst>
            </p:cNvPr>
            <p:cNvSpPr txBox="1"/>
            <p:nvPr/>
          </p:nvSpPr>
          <p:spPr>
            <a:xfrm>
              <a:off x="3123645" y="4664796"/>
              <a:ext cx="824634" cy="369332"/>
            </a:xfrm>
            <a:prstGeom prst="rect">
              <a:avLst/>
            </a:prstGeom>
            <a:noFill/>
          </p:spPr>
          <p:txBody>
            <a:bodyPr wrap="square" rtlCol="0">
              <a:spAutoFit/>
            </a:bodyPr>
            <a:lstStyle/>
            <a:p>
              <a:r>
                <a:rPr lang="en-US" dirty="0"/>
                <a:t>.007</a:t>
              </a:r>
              <a:endParaRPr lang="en-DE" dirty="0"/>
            </a:p>
          </p:txBody>
        </p:sp>
        <p:sp>
          <p:nvSpPr>
            <p:cNvPr id="31" name="TextBox 30">
              <a:extLst>
                <a:ext uri="{FF2B5EF4-FFF2-40B4-BE49-F238E27FC236}">
                  <a16:creationId xmlns:a16="http://schemas.microsoft.com/office/drawing/2014/main" id="{96B8E5BA-692E-E596-84D1-3B716436DFF8}"/>
                </a:ext>
              </a:extLst>
            </p:cNvPr>
            <p:cNvSpPr txBox="1"/>
            <p:nvPr/>
          </p:nvSpPr>
          <p:spPr>
            <a:xfrm>
              <a:off x="1915943" y="3990465"/>
              <a:ext cx="824634" cy="369332"/>
            </a:xfrm>
            <a:prstGeom prst="rect">
              <a:avLst/>
            </a:prstGeom>
            <a:noFill/>
          </p:spPr>
          <p:txBody>
            <a:bodyPr wrap="square" rtlCol="0">
              <a:spAutoFit/>
            </a:bodyPr>
            <a:lstStyle/>
            <a:p>
              <a:r>
                <a:rPr lang="en-US" dirty="0"/>
                <a:t>.038</a:t>
              </a:r>
              <a:endParaRPr lang="en-DE" dirty="0"/>
            </a:p>
          </p:txBody>
        </p:sp>
        <p:sp>
          <p:nvSpPr>
            <p:cNvPr id="32" name="TextBox 31">
              <a:extLst>
                <a:ext uri="{FF2B5EF4-FFF2-40B4-BE49-F238E27FC236}">
                  <a16:creationId xmlns:a16="http://schemas.microsoft.com/office/drawing/2014/main" id="{ABB973EA-A6AE-90D5-92FE-34FF7258C6F7}"/>
                </a:ext>
              </a:extLst>
            </p:cNvPr>
            <p:cNvSpPr txBox="1"/>
            <p:nvPr/>
          </p:nvSpPr>
          <p:spPr>
            <a:xfrm>
              <a:off x="2467829" y="1889336"/>
              <a:ext cx="824634" cy="369332"/>
            </a:xfrm>
            <a:prstGeom prst="rect">
              <a:avLst/>
            </a:prstGeom>
            <a:noFill/>
          </p:spPr>
          <p:txBody>
            <a:bodyPr wrap="square" rtlCol="0">
              <a:spAutoFit/>
            </a:bodyPr>
            <a:lstStyle/>
            <a:p>
              <a:r>
                <a:rPr lang="en-US" dirty="0"/>
                <a:t>.023</a:t>
              </a:r>
              <a:endParaRPr lang="en-DE" dirty="0"/>
            </a:p>
          </p:txBody>
        </p:sp>
        <p:sp>
          <p:nvSpPr>
            <p:cNvPr id="33" name="TextBox 32">
              <a:extLst>
                <a:ext uri="{FF2B5EF4-FFF2-40B4-BE49-F238E27FC236}">
                  <a16:creationId xmlns:a16="http://schemas.microsoft.com/office/drawing/2014/main" id="{ABA736F8-E7F4-D404-719C-B86D2CE77EE8}"/>
                </a:ext>
              </a:extLst>
            </p:cNvPr>
            <p:cNvSpPr txBox="1"/>
            <p:nvPr/>
          </p:nvSpPr>
          <p:spPr>
            <a:xfrm>
              <a:off x="2864489" y="1324043"/>
              <a:ext cx="824634" cy="369332"/>
            </a:xfrm>
            <a:prstGeom prst="rect">
              <a:avLst/>
            </a:prstGeom>
            <a:noFill/>
          </p:spPr>
          <p:txBody>
            <a:bodyPr wrap="square" rtlCol="0">
              <a:spAutoFit/>
            </a:bodyPr>
            <a:lstStyle/>
            <a:p>
              <a:r>
                <a:rPr lang="en-US" dirty="0"/>
                <a:t>.105</a:t>
              </a:r>
              <a:endParaRPr lang="en-DE" dirty="0"/>
            </a:p>
          </p:txBody>
        </p:sp>
        <p:sp>
          <p:nvSpPr>
            <p:cNvPr id="34" name="TextBox 33">
              <a:extLst>
                <a:ext uri="{FF2B5EF4-FFF2-40B4-BE49-F238E27FC236}">
                  <a16:creationId xmlns:a16="http://schemas.microsoft.com/office/drawing/2014/main" id="{F7723566-D5B7-686E-5CCC-40E34314BDA0}"/>
                </a:ext>
              </a:extLst>
            </p:cNvPr>
            <p:cNvSpPr txBox="1"/>
            <p:nvPr/>
          </p:nvSpPr>
          <p:spPr>
            <a:xfrm>
              <a:off x="3314497" y="1598859"/>
              <a:ext cx="824634" cy="369332"/>
            </a:xfrm>
            <a:prstGeom prst="rect">
              <a:avLst/>
            </a:prstGeom>
            <a:noFill/>
          </p:spPr>
          <p:txBody>
            <a:bodyPr wrap="square" rtlCol="0">
              <a:spAutoFit/>
            </a:bodyPr>
            <a:lstStyle/>
            <a:p>
              <a:r>
                <a:rPr lang="en-US" dirty="0"/>
                <a:t>.012</a:t>
              </a:r>
              <a:endParaRPr lang="en-DE" dirty="0"/>
            </a:p>
          </p:txBody>
        </p:sp>
        <p:sp>
          <p:nvSpPr>
            <p:cNvPr id="35" name="TextBox 34">
              <a:extLst>
                <a:ext uri="{FF2B5EF4-FFF2-40B4-BE49-F238E27FC236}">
                  <a16:creationId xmlns:a16="http://schemas.microsoft.com/office/drawing/2014/main" id="{00063CAF-F1B4-D26E-1572-3C2817617D99}"/>
                </a:ext>
              </a:extLst>
            </p:cNvPr>
            <p:cNvSpPr txBox="1"/>
            <p:nvPr/>
          </p:nvSpPr>
          <p:spPr>
            <a:xfrm>
              <a:off x="3527765" y="4307687"/>
              <a:ext cx="824634" cy="369332"/>
            </a:xfrm>
            <a:prstGeom prst="rect">
              <a:avLst/>
            </a:prstGeom>
            <a:noFill/>
          </p:spPr>
          <p:txBody>
            <a:bodyPr wrap="square" rtlCol="0">
              <a:spAutoFit/>
            </a:bodyPr>
            <a:lstStyle/>
            <a:p>
              <a:r>
                <a:rPr lang="en-US" dirty="0"/>
                <a:t>.077</a:t>
              </a:r>
              <a:endParaRPr lang="en-DE" dirty="0"/>
            </a:p>
          </p:txBody>
        </p:sp>
        <p:sp>
          <p:nvSpPr>
            <p:cNvPr id="38" name="TextBox 37">
              <a:extLst>
                <a:ext uri="{FF2B5EF4-FFF2-40B4-BE49-F238E27FC236}">
                  <a16:creationId xmlns:a16="http://schemas.microsoft.com/office/drawing/2014/main" id="{E724CDA4-55C7-E583-9742-A1CA1B5B84CC}"/>
                </a:ext>
              </a:extLst>
            </p:cNvPr>
            <p:cNvSpPr txBox="1"/>
            <p:nvPr/>
          </p:nvSpPr>
          <p:spPr>
            <a:xfrm>
              <a:off x="2575922" y="3088797"/>
              <a:ext cx="824634" cy="369332"/>
            </a:xfrm>
            <a:prstGeom prst="rect">
              <a:avLst/>
            </a:prstGeom>
            <a:noFill/>
          </p:spPr>
          <p:txBody>
            <a:bodyPr wrap="square" rtlCol="0">
              <a:spAutoFit/>
            </a:bodyPr>
            <a:lstStyle/>
            <a:p>
              <a:r>
                <a:rPr lang="en-US" dirty="0"/>
                <a:t>.033</a:t>
              </a:r>
              <a:endParaRPr lang="en-DE" dirty="0"/>
            </a:p>
          </p:txBody>
        </p:sp>
        <p:sp>
          <p:nvSpPr>
            <p:cNvPr id="42" name="TextBox 41">
              <a:extLst>
                <a:ext uri="{FF2B5EF4-FFF2-40B4-BE49-F238E27FC236}">
                  <a16:creationId xmlns:a16="http://schemas.microsoft.com/office/drawing/2014/main" id="{C4FA104D-6A42-D470-C939-EF000B69D0D2}"/>
                </a:ext>
              </a:extLst>
            </p:cNvPr>
            <p:cNvSpPr txBox="1"/>
            <p:nvPr/>
          </p:nvSpPr>
          <p:spPr>
            <a:xfrm>
              <a:off x="2740577" y="4257003"/>
              <a:ext cx="824634" cy="369332"/>
            </a:xfrm>
            <a:prstGeom prst="rect">
              <a:avLst/>
            </a:prstGeom>
            <a:noFill/>
          </p:spPr>
          <p:txBody>
            <a:bodyPr wrap="square" rtlCol="0">
              <a:spAutoFit/>
            </a:bodyPr>
            <a:lstStyle/>
            <a:p>
              <a:r>
                <a:rPr lang="en-US" dirty="0"/>
                <a:t>.181</a:t>
              </a:r>
              <a:endParaRPr lang="en-DE" dirty="0"/>
            </a:p>
          </p:txBody>
        </p:sp>
        <p:sp>
          <p:nvSpPr>
            <p:cNvPr id="43" name="TextBox 42">
              <a:extLst>
                <a:ext uri="{FF2B5EF4-FFF2-40B4-BE49-F238E27FC236}">
                  <a16:creationId xmlns:a16="http://schemas.microsoft.com/office/drawing/2014/main" id="{BAD6FC16-6B12-927B-CC5C-73BE7784052A}"/>
                </a:ext>
              </a:extLst>
            </p:cNvPr>
            <p:cNvSpPr txBox="1"/>
            <p:nvPr/>
          </p:nvSpPr>
          <p:spPr>
            <a:xfrm>
              <a:off x="1191937" y="3870047"/>
              <a:ext cx="824634" cy="369332"/>
            </a:xfrm>
            <a:prstGeom prst="rect">
              <a:avLst/>
            </a:prstGeom>
            <a:noFill/>
          </p:spPr>
          <p:txBody>
            <a:bodyPr wrap="square" rtlCol="0">
              <a:spAutoFit/>
            </a:bodyPr>
            <a:lstStyle/>
            <a:p>
              <a:r>
                <a:rPr lang="en-US" dirty="0"/>
                <a:t>.329</a:t>
              </a:r>
              <a:endParaRPr lang="en-DE" dirty="0"/>
            </a:p>
          </p:txBody>
        </p:sp>
        <p:sp>
          <p:nvSpPr>
            <p:cNvPr id="44" name="TextBox 43">
              <a:extLst>
                <a:ext uri="{FF2B5EF4-FFF2-40B4-BE49-F238E27FC236}">
                  <a16:creationId xmlns:a16="http://schemas.microsoft.com/office/drawing/2014/main" id="{7056431C-F87C-A265-BC5F-CF94085748A4}"/>
                </a:ext>
              </a:extLst>
            </p:cNvPr>
            <p:cNvSpPr txBox="1"/>
            <p:nvPr/>
          </p:nvSpPr>
          <p:spPr>
            <a:xfrm>
              <a:off x="2607473" y="3647305"/>
              <a:ext cx="824634" cy="369332"/>
            </a:xfrm>
            <a:prstGeom prst="rect">
              <a:avLst/>
            </a:prstGeom>
            <a:noFill/>
          </p:spPr>
          <p:txBody>
            <a:bodyPr wrap="square" rtlCol="0">
              <a:spAutoFit/>
            </a:bodyPr>
            <a:lstStyle/>
            <a:p>
              <a:r>
                <a:rPr lang="en-US" dirty="0"/>
                <a:t>.515</a:t>
              </a:r>
              <a:endParaRPr lang="en-DE" dirty="0"/>
            </a:p>
          </p:txBody>
        </p:sp>
        <p:sp>
          <p:nvSpPr>
            <p:cNvPr id="46" name="TextBox 45">
              <a:extLst>
                <a:ext uri="{FF2B5EF4-FFF2-40B4-BE49-F238E27FC236}">
                  <a16:creationId xmlns:a16="http://schemas.microsoft.com/office/drawing/2014/main" id="{9F96137C-ED56-5880-1CAE-63906AC32280}"/>
                </a:ext>
              </a:extLst>
            </p:cNvPr>
            <p:cNvSpPr txBox="1"/>
            <p:nvPr/>
          </p:nvSpPr>
          <p:spPr>
            <a:xfrm>
              <a:off x="1908686" y="3431957"/>
              <a:ext cx="824634" cy="369332"/>
            </a:xfrm>
            <a:prstGeom prst="rect">
              <a:avLst/>
            </a:prstGeom>
            <a:noFill/>
          </p:spPr>
          <p:txBody>
            <a:bodyPr wrap="square" rtlCol="0">
              <a:spAutoFit/>
            </a:bodyPr>
            <a:lstStyle/>
            <a:p>
              <a:r>
                <a:rPr lang="en-US" dirty="0"/>
                <a:t>.087</a:t>
              </a:r>
              <a:endParaRPr lang="en-DE" dirty="0"/>
            </a:p>
          </p:txBody>
        </p:sp>
        <p:sp>
          <p:nvSpPr>
            <p:cNvPr id="47" name="TextBox 46">
              <a:extLst>
                <a:ext uri="{FF2B5EF4-FFF2-40B4-BE49-F238E27FC236}">
                  <a16:creationId xmlns:a16="http://schemas.microsoft.com/office/drawing/2014/main" id="{F06E405A-8B21-309E-8F20-778069C85021}"/>
                </a:ext>
              </a:extLst>
            </p:cNvPr>
            <p:cNvSpPr txBox="1"/>
            <p:nvPr/>
          </p:nvSpPr>
          <p:spPr>
            <a:xfrm>
              <a:off x="612339" y="3560488"/>
              <a:ext cx="824634" cy="369332"/>
            </a:xfrm>
            <a:prstGeom prst="rect">
              <a:avLst/>
            </a:prstGeom>
            <a:noFill/>
          </p:spPr>
          <p:txBody>
            <a:bodyPr wrap="square" rtlCol="0">
              <a:spAutoFit/>
            </a:bodyPr>
            <a:lstStyle/>
            <a:p>
              <a:r>
                <a:rPr lang="en-US" dirty="0"/>
                <a:t>.048</a:t>
              </a:r>
            </a:p>
          </p:txBody>
        </p:sp>
        <p:sp>
          <p:nvSpPr>
            <p:cNvPr id="48" name="TextBox 47">
              <a:extLst>
                <a:ext uri="{FF2B5EF4-FFF2-40B4-BE49-F238E27FC236}">
                  <a16:creationId xmlns:a16="http://schemas.microsoft.com/office/drawing/2014/main" id="{72D3329B-1FE8-B8B4-A7AE-67BEAF2DAF1C}"/>
                </a:ext>
              </a:extLst>
            </p:cNvPr>
            <p:cNvSpPr txBox="1"/>
            <p:nvPr/>
          </p:nvSpPr>
          <p:spPr>
            <a:xfrm>
              <a:off x="1288132" y="3191156"/>
              <a:ext cx="824634" cy="369332"/>
            </a:xfrm>
            <a:prstGeom prst="rect">
              <a:avLst/>
            </a:prstGeom>
            <a:noFill/>
          </p:spPr>
          <p:txBody>
            <a:bodyPr wrap="square" rtlCol="0">
              <a:spAutoFit/>
            </a:bodyPr>
            <a:lstStyle/>
            <a:p>
              <a:r>
                <a:rPr lang="en-US" dirty="0"/>
                <a:t>.001</a:t>
              </a:r>
            </a:p>
          </p:txBody>
        </p:sp>
        <p:sp>
          <p:nvSpPr>
            <p:cNvPr id="49" name="TextBox 48">
              <a:extLst>
                <a:ext uri="{FF2B5EF4-FFF2-40B4-BE49-F238E27FC236}">
                  <a16:creationId xmlns:a16="http://schemas.microsoft.com/office/drawing/2014/main" id="{AD88099F-B537-FB5F-D5C6-9F25202B0ECF}"/>
                </a:ext>
              </a:extLst>
            </p:cNvPr>
            <p:cNvSpPr txBox="1"/>
            <p:nvPr/>
          </p:nvSpPr>
          <p:spPr>
            <a:xfrm>
              <a:off x="2321003" y="4951065"/>
              <a:ext cx="824634" cy="369332"/>
            </a:xfrm>
            <a:prstGeom prst="rect">
              <a:avLst/>
            </a:prstGeom>
            <a:noFill/>
          </p:spPr>
          <p:txBody>
            <a:bodyPr wrap="square" rtlCol="0">
              <a:spAutoFit/>
            </a:bodyPr>
            <a:lstStyle/>
            <a:p>
              <a:r>
                <a:rPr lang="en-US" dirty="0"/>
                <a:t>.001</a:t>
              </a:r>
            </a:p>
          </p:txBody>
        </p:sp>
        <p:sp>
          <p:nvSpPr>
            <p:cNvPr id="50" name="TextBox 49">
              <a:extLst>
                <a:ext uri="{FF2B5EF4-FFF2-40B4-BE49-F238E27FC236}">
                  <a16:creationId xmlns:a16="http://schemas.microsoft.com/office/drawing/2014/main" id="{54292889-7A60-0465-7676-351CCA4D3582}"/>
                </a:ext>
              </a:extLst>
            </p:cNvPr>
            <p:cNvSpPr txBox="1"/>
            <p:nvPr/>
          </p:nvSpPr>
          <p:spPr>
            <a:xfrm>
              <a:off x="575419" y="2957229"/>
              <a:ext cx="824634" cy="369332"/>
            </a:xfrm>
            <a:prstGeom prst="rect">
              <a:avLst/>
            </a:prstGeom>
            <a:noFill/>
          </p:spPr>
          <p:txBody>
            <a:bodyPr wrap="square" rtlCol="0">
              <a:spAutoFit/>
            </a:bodyPr>
            <a:lstStyle/>
            <a:p>
              <a:r>
                <a:rPr lang="en-US" dirty="0"/>
                <a:t>.001</a:t>
              </a:r>
              <a:endParaRPr lang="en-DE" dirty="0"/>
            </a:p>
          </p:txBody>
        </p:sp>
      </p:grpSp>
      <p:sp>
        <p:nvSpPr>
          <p:cNvPr id="53" name="TextBox 52">
            <a:extLst>
              <a:ext uri="{FF2B5EF4-FFF2-40B4-BE49-F238E27FC236}">
                <a16:creationId xmlns:a16="http://schemas.microsoft.com/office/drawing/2014/main" id="{CE9E83CA-F084-2535-9C05-8712F1B3150B}"/>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222D63C0-6325-40C4-B572-CC9D64CAF0B0}"/>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754A86FE-04F1-C2A2-C355-0D75F7CA4EB0}"/>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864887"/>
            <a:ext cx="1025055" cy="1676214"/>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9F6D914C-5F77-ABF0-6B14-B4DA0C68C6C2}"/>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788861" y="187307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241AB4E9-2D58-34DD-81D5-DFAD4462FD8C}"/>
              </a:ext>
            </a:extLst>
          </p:cNvPr>
          <p:cNvPicPr>
            <a:picLocks noChangeAspect="1"/>
          </p:cNvPicPr>
          <p:nvPr/>
        </p:nvPicPr>
        <p:blipFill>
          <a:blip r:embed="rId5">
            <a:extLst>
              <a:ext uri="{28A0092B-C50C-407E-A947-70E740481C1C}">
                <a14:useLocalDpi xmlns:a14="http://schemas.microsoft.com/office/drawing/2010/main" val="0"/>
              </a:ext>
            </a:extLst>
          </a:blip>
          <a:srcRect l="51008" r="28849" b="12522"/>
          <a:stretch/>
        </p:blipFill>
        <p:spPr>
          <a:xfrm>
            <a:off x="6521302" y="3818639"/>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07FB8FF5-0425-AE5F-0184-4F438D5BD323}"/>
              </a:ext>
            </a:extLst>
          </p:cNvPr>
          <p:cNvPicPr>
            <a:picLocks noChangeAspect="1"/>
          </p:cNvPicPr>
          <p:nvPr/>
        </p:nvPicPr>
        <p:blipFill>
          <a:blip r:embed="rId5">
            <a:extLst>
              <a:ext uri="{28A0092B-C50C-407E-A947-70E740481C1C}">
                <a14:useLocalDpi xmlns:a14="http://schemas.microsoft.com/office/drawing/2010/main" val="0"/>
              </a:ext>
            </a:extLst>
          </a:blip>
          <a:srcRect l="71152"/>
          <a:stretch/>
        </p:blipFill>
        <p:spPr>
          <a:xfrm>
            <a:off x="4865567" y="1963985"/>
            <a:ext cx="1192024" cy="1928295"/>
          </a:xfrm>
          <a:prstGeom prst="rect">
            <a:avLst/>
          </a:prstGeom>
        </p:spPr>
      </p:pic>
    </p:spTree>
    <p:extLst>
      <p:ext uri="{BB962C8B-B14F-4D97-AF65-F5344CB8AC3E}">
        <p14:creationId xmlns:p14="http://schemas.microsoft.com/office/powerpoint/2010/main" val="15849326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potx" id="{511FF180-4D0F-403C-89D7-FBF2C89D6356}" vid="{4FD58E8B-C4BA-4659-9751-AF45EDD05A04}"/>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2" ma:contentTypeDescription="Ein neues Dokument erstellen." ma:contentTypeScope="" ma:versionID="b5ccb5bb211b6ddcc624790d84f2bb9f">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046596c9011a87760a505164f9d920d3"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SharedWithUsers xmlns="08b0a3ee-3d2a-451c-9a1a-7e5d5b0c9c77">
      <UserInfo>
        <DisplayName>Stahl, Günter</DisplayName>
        <AccountId>1335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DCDB46-97FB-48E3-9F6B-DDBBA7BA9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929A89-D8E6-4794-A98F-6609FAAECB3B}">
  <ds:schemaRefs>
    <ds:schemaRef ds:uri="08b0a3ee-3d2a-451c-9a1a-7e5d5b0c9c77"/>
    <ds:schemaRef ds:uri="http://purl.org/dc/terms/"/>
    <ds:schemaRef ds:uri="1a8d9a65-8471-4209-a900-f8e11db75e0a"/>
    <ds:schemaRef ds:uri="http://schemas.microsoft.com/office/infopath/2007/PartnerControls"/>
    <ds:schemaRef ds:uri="http://purl.org/dc/elements/1.1/"/>
    <ds:schemaRef ds:uri="http://schemas.microsoft.com/office/2006/documentManagement/types"/>
    <ds:schemaRef ds:uri="http://purl.org/dc/dcmitype/"/>
    <ds:schemaRef ds:uri="dde413db-0745-4f3a-8dca-564dc7ff6f7d"/>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89857B5-BC10-4782-8A0F-717F20E5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WU Sample Presentation 16x10</Template>
  <TotalTime>20331</TotalTime>
  <Words>2157</Words>
  <Application>Microsoft Office PowerPoint</Application>
  <PresentationFormat>On-screen Show (16:10)</PresentationFormat>
  <Paragraphs>489</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Consolas</vt:lpstr>
      <vt:lpstr>Georgia</vt:lpstr>
      <vt:lpstr>Verdana</vt:lpstr>
      <vt:lpstr>Wingdings</vt:lpstr>
      <vt:lpstr>WU 16:10</vt:lpstr>
      <vt:lpstr>Automatization of large-scale data extraction to estimate replicability using Z-Curve</vt:lpstr>
      <vt:lpstr>Part I - Introduction</vt:lpstr>
      <vt:lpstr>Outline of the next 1.5h</vt:lpstr>
      <vt:lpstr>Research should at least be replicable</vt:lpstr>
      <vt:lpstr>Replicability in other Disciplines</vt:lpstr>
      <vt:lpstr>Replicability across Disciplines</vt:lpstr>
      <vt:lpstr>How to Assess Replicability</vt:lpstr>
      <vt:lpstr>Part II – Conceptual Intro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Part III – Data Extraction Workflow</vt:lpstr>
      <vt:lpstr>Workflow: Overview</vt:lpstr>
      <vt:lpstr>Meta Data Extraction </vt:lpstr>
      <vt:lpstr>Reflection: Meta Data Extraction </vt:lpstr>
      <vt:lpstr>Community Discussion  1:  Maintaining Resources</vt:lpstr>
      <vt:lpstr>Workflow: Overview</vt:lpstr>
      <vt:lpstr>A few words on web scraping</vt:lpstr>
      <vt:lpstr>Research Paper Scraping</vt:lpstr>
      <vt:lpstr>Reflection: Research Paper Scraping</vt:lpstr>
      <vt:lpstr>Community Discussion 2:  Resource Availability Endgame</vt:lpstr>
      <vt:lpstr>Workflow: Overview</vt:lpstr>
      <vt:lpstr>Extracting p-values</vt:lpstr>
      <vt:lpstr>P-Value Extraction</vt:lpstr>
      <vt:lpstr>Reflection: Extracting p-values</vt:lpstr>
      <vt:lpstr>Running Z-Curve on extracted data</vt:lpstr>
      <vt:lpstr>Community Discussion</vt:lpstr>
      <vt:lpstr>That’s all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should care about metacognition</dc:title>
  <dc:creator>Julian</dc:creator>
  <cp:lastModifiedBy>Quandt, Julian</cp:lastModifiedBy>
  <cp:revision>70</cp:revision>
  <dcterms:created xsi:type="dcterms:W3CDTF">2024-04-11T14:31:35Z</dcterms:created>
  <dcterms:modified xsi:type="dcterms:W3CDTF">2025-02-04T13:21:26Z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